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63" r:id="rId3"/>
    <p:sldId id="276" r:id="rId4"/>
    <p:sldId id="277" r:id="rId5"/>
    <p:sldId id="264" r:id="rId6"/>
    <p:sldId id="265" r:id="rId7"/>
    <p:sldId id="266"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72"/>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April 19,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740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April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5411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April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8403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April 19,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572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April 19,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386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April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8428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April 19,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9690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April 19,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04452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April 19,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9744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April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120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April 19,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00529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April 19,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520694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9" name="Rectangle 104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AD5DB-CA8F-DB23-F0E4-E6257ECA7636}"/>
              </a:ext>
            </a:extLst>
          </p:cNvPr>
          <p:cNvSpPr>
            <a:spLocks noGrp="1"/>
          </p:cNvSpPr>
          <p:nvPr>
            <p:ph type="ctrTitle"/>
          </p:nvPr>
        </p:nvSpPr>
        <p:spPr>
          <a:xfrm>
            <a:off x="6480000" y="619200"/>
            <a:ext cx="4991961" cy="1477328"/>
          </a:xfrm>
        </p:spPr>
        <p:txBody>
          <a:bodyPr vert="horz" wrap="square" lIns="0" tIns="0" rIns="0" bIns="0" rtlCol="0" anchor="ctr" anchorCtr="0">
            <a:normAutofit/>
          </a:bodyPr>
          <a:lstStyle/>
          <a:p>
            <a:pPr algn="l"/>
            <a:r>
              <a:rPr lang="en-US" sz="3200" dirty="0" err="1"/>
              <a:t>Heroica</a:t>
            </a:r>
            <a:r>
              <a:rPr lang="en-US" sz="3200" dirty="0"/>
              <a:t> </a:t>
            </a:r>
            <a:br>
              <a:rPr lang="en-US" sz="3200" dirty="0"/>
            </a:br>
            <a:r>
              <a:rPr lang="en-US" sz="3200" dirty="0"/>
              <a:t>(story beats/highlights)</a:t>
            </a:r>
          </a:p>
        </p:txBody>
      </p:sp>
      <p:pic>
        <p:nvPicPr>
          <p:cNvPr id="1026" name="Picture 2" descr="Andrew Friedenthal Writing Portfolio">
            <a:extLst>
              <a:ext uri="{FF2B5EF4-FFF2-40B4-BE49-F238E27FC236}">
                <a16:creationId xmlns:a16="http://schemas.microsoft.com/office/drawing/2014/main" id="{8D734A64-C31D-B637-59EA-3A6F809AC4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34" r="18497" b="1"/>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0D0A47B2-303B-D5C2-50D0-115365F89EC1}"/>
              </a:ext>
            </a:extLst>
          </p:cNvPr>
          <p:cNvSpPr>
            <a:spLocks noGrp="1"/>
          </p:cNvSpPr>
          <p:nvPr>
            <p:ph type="subTitle" idx="1"/>
          </p:nvPr>
        </p:nvSpPr>
        <p:spPr>
          <a:xfrm>
            <a:off x="6479999" y="2541600"/>
            <a:ext cx="5474933" cy="3216273"/>
          </a:xfrm>
        </p:spPr>
        <p:txBody>
          <a:bodyPr vert="horz" lIns="0" tIns="0" rIns="0" bIns="0" rtlCol="0">
            <a:normAutofit/>
          </a:bodyPr>
          <a:lstStyle/>
          <a:p>
            <a:pPr algn="l"/>
            <a:r>
              <a:rPr lang="en-US" sz="2000" dirty="0"/>
              <a:t>A superhero themed land</a:t>
            </a:r>
          </a:p>
          <a:p>
            <a:pPr algn="l"/>
            <a:endParaRPr lang="en-US" sz="2000" dirty="0"/>
          </a:p>
          <a:p>
            <a:pPr algn="l"/>
            <a:r>
              <a:rPr lang="en-US" sz="2000" dirty="0"/>
              <a:t>Created &amp; written by Andrew J. </a:t>
            </a:r>
            <a:r>
              <a:rPr lang="en-US" sz="2000" dirty="0" err="1"/>
              <a:t>Friedenthal</a:t>
            </a:r>
            <a:endParaRPr lang="en-US" sz="2000" dirty="0"/>
          </a:p>
          <a:p>
            <a:pPr algn="l"/>
            <a:endParaRPr lang="en-US" sz="2000" dirty="0"/>
          </a:p>
        </p:txBody>
      </p:sp>
    </p:spTree>
    <p:extLst>
      <p:ext uri="{BB962C8B-B14F-4D97-AF65-F5344CB8AC3E}">
        <p14:creationId xmlns:p14="http://schemas.microsoft.com/office/powerpoint/2010/main" val="319228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F7AD5-8D99-5BC7-E050-64FF52C17E14}"/>
              </a:ext>
            </a:extLst>
          </p:cNvPr>
          <p:cNvSpPr>
            <a:spLocks noGrp="1"/>
          </p:cNvSpPr>
          <p:nvPr>
            <p:ph type="title"/>
          </p:nvPr>
        </p:nvSpPr>
        <p:spPr>
          <a:xfrm>
            <a:off x="720000" y="619200"/>
            <a:ext cx="4991961" cy="1477328"/>
          </a:xfrm>
        </p:spPr>
        <p:txBody>
          <a:bodyPr wrap="square" anchor="ctr">
            <a:normAutofit/>
          </a:bodyPr>
          <a:lstStyle/>
          <a:p>
            <a:r>
              <a:rPr lang="en-US" dirty="0"/>
              <a:t>Flat Ride </a:t>
            </a:r>
            <a:r>
              <a:rPr lang="en-US"/>
              <a:t>– Sparklebreath </a:t>
            </a:r>
            <a:r>
              <a:rPr lang="en-US" dirty="0"/>
              <a:t>Spinners</a:t>
            </a:r>
          </a:p>
        </p:txBody>
      </p:sp>
      <p:sp>
        <p:nvSpPr>
          <p:cNvPr id="3" name="Content Placeholder 2">
            <a:extLst>
              <a:ext uri="{FF2B5EF4-FFF2-40B4-BE49-F238E27FC236}">
                <a16:creationId xmlns:a16="http://schemas.microsoft.com/office/drawing/2014/main" id="{953D7DAE-963B-1F8A-502C-5257E9FEAF8C}"/>
              </a:ext>
            </a:extLst>
          </p:cNvPr>
          <p:cNvSpPr>
            <a:spLocks noGrp="1"/>
          </p:cNvSpPr>
          <p:nvPr>
            <p:ph idx="1"/>
          </p:nvPr>
        </p:nvSpPr>
        <p:spPr>
          <a:xfrm>
            <a:off x="720000" y="2541600"/>
            <a:ext cx="4991962" cy="3216273"/>
          </a:xfrm>
        </p:spPr>
        <p:txBody>
          <a:bodyPr>
            <a:normAutofit/>
          </a:bodyPr>
          <a:lstStyle/>
          <a:p>
            <a:pPr marL="0" marR="0" indent="0">
              <a:lnSpc>
                <a:spcPct val="110000"/>
              </a:lnSpc>
              <a:spcBef>
                <a:spcPts val="0"/>
              </a:spcBef>
              <a:spcAft>
                <a:spcPts val="0"/>
              </a:spcAft>
              <a:buNone/>
            </a:pPr>
            <a:r>
              <a:rPr lang="en-US" b="1">
                <a:effectLst/>
                <a:latin typeface="Arial" panose="020B0604020202020204" pitchFamily="34" charset="0"/>
                <a:cs typeface="Arial" panose="020B0604020202020204" pitchFamily="34" charset="0"/>
              </a:rPr>
              <a:t>Logline</a:t>
            </a:r>
            <a:r>
              <a:rPr lang="en-US">
                <a:effectLst/>
                <a:latin typeface="Arial" panose="020B0604020202020204" pitchFamily="34" charset="0"/>
                <a:cs typeface="Arial" panose="020B0604020202020204" pitchFamily="34" charset="0"/>
              </a:rPr>
              <a:t>: </a:t>
            </a:r>
            <a:r>
              <a:rPr lang="en-US">
                <a:effectLst/>
                <a:latin typeface="Arial" panose="020B0604020202020204" pitchFamily="34" charset="0"/>
                <a:ea typeface="Times New Roman" panose="02020603050405020304" pitchFamily="18" charset="0"/>
                <a:cs typeface="Arial" panose="020B0604020202020204" pitchFamily="34" charset="0"/>
              </a:rPr>
              <a:t>Take a gentle ride on Heroica’s favorite fire-breather, Sparklebreath the dragon, as a special treat for Origin Day!</a:t>
            </a:r>
          </a:p>
          <a:p>
            <a:pPr marL="0" marR="0">
              <a:lnSpc>
                <a:spcPct val="110000"/>
              </a:lnSpc>
              <a:spcBef>
                <a:spcPts val="0"/>
              </a:spcBef>
              <a:spcAft>
                <a:spcPts val="0"/>
              </a:spcAft>
            </a:pPr>
            <a:endParaRPr lang="en-US">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0000"/>
              </a:lnSpc>
              <a:spcBef>
                <a:spcPts val="0"/>
              </a:spcBef>
              <a:spcAft>
                <a:spcPts val="0"/>
              </a:spcAft>
              <a:buNone/>
            </a:pPr>
            <a:r>
              <a:rPr lang="en-US" b="1">
                <a:effectLst/>
                <a:latin typeface="Arial" panose="020B0604020202020204" pitchFamily="34" charset="0"/>
                <a:ea typeface="Arial" panose="020B0604020202020204" pitchFamily="34" charset="0"/>
                <a:cs typeface="Arial" panose="020B0604020202020204" pitchFamily="34" charset="0"/>
              </a:rPr>
              <a:t>Synopsis</a:t>
            </a:r>
            <a:r>
              <a:rPr lang="en-US">
                <a:effectLst/>
                <a:latin typeface="Arial" panose="020B0604020202020204" pitchFamily="34" charset="0"/>
                <a:ea typeface="Arial" panose="020B0604020202020204" pitchFamily="34" charset="0"/>
                <a:cs typeface="Arial" panose="020B0604020202020204" pitchFamily="34" charset="0"/>
              </a:rPr>
              <a:t>: In this family-friendly spinner flat ride, guests get to climb onto Sparklebreath the dragon and experience what it’s like to soar through the skies of Heroica!</a:t>
            </a:r>
          </a:p>
          <a:p>
            <a:pPr marL="0" indent="0">
              <a:lnSpc>
                <a:spcPct val="110000"/>
              </a:lnSpc>
              <a:buNone/>
            </a:pPr>
            <a:endParaRPr lang="en-US">
              <a:effectLst/>
              <a:latin typeface="Arial" panose="020B0604020202020204" pitchFamily="34" charset="0"/>
              <a:cs typeface="Arial" panose="020B0604020202020204" pitchFamily="34" charset="0"/>
            </a:endParaRPr>
          </a:p>
          <a:p>
            <a:pPr>
              <a:lnSpc>
                <a:spcPct val="110000"/>
              </a:lnSpc>
            </a:pPr>
            <a:endParaRPr lang="en-US">
              <a:effectLst/>
              <a:latin typeface="Arial" panose="020B0604020202020204" pitchFamily="34" charset="0"/>
              <a:cs typeface="Arial" panose="020B0604020202020204" pitchFamily="34" charset="0"/>
            </a:endParaRPr>
          </a:p>
          <a:p>
            <a:pPr>
              <a:lnSpc>
                <a:spcPct val="110000"/>
              </a:lnSpc>
            </a:pP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1FC534-23BC-51DD-61F5-1AF4AA223A97}"/>
              </a:ext>
            </a:extLst>
          </p:cNvPr>
          <p:cNvPicPr>
            <a:picLocks noChangeAspect="1"/>
          </p:cNvPicPr>
          <p:nvPr/>
        </p:nvPicPr>
        <p:blipFill rotWithShape="1">
          <a:blip r:embed="rId2"/>
          <a:srcRect l="18352" r="21376"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260780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7AD5-8D99-5BC7-E050-64FF52C17E14}"/>
              </a:ext>
            </a:extLst>
          </p:cNvPr>
          <p:cNvSpPr>
            <a:spLocks noGrp="1"/>
          </p:cNvSpPr>
          <p:nvPr>
            <p:ph type="title"/>
          </p:nvPr>
        </p:nvSpPr>
        <p:spPr/>
        <p:txBody>
          <a:bodyPr/>
          <a:lstStyle/>
          <a:p>
            <a:r>
              <a:rPr lang="en-US" dirty="0"/>
              <a:t>Flat Ride – </a:t>
            </a:r>
            <a:r>
              <a:rPr lang="en-US" dirty="0" err="1"/>
              <a:t>Sparklebreath</a:t>
            </a:r>
            <a:r>
              <a:rPr lang="en-US" dirty="0"/>
              <a:t> Spinners</a:t>
            </a:r>
          </a:p>
        </p:txBody>
      </p:sp>
      <p:sp>
        <p:nvSpPr>
          <p:cNvPr id="3" name="Content Placeholder 2">
            <a:extLst>
              <a:ext uri="{FF2B5EF4-FFF2-40B4-BE49-F238E27FC236}">
                <a16:creationId xmlns:a16="http://schemas.microsoft.com/office/drawing/2014/main" id="{953D7DAE-963B-1F8A-502C-5257E9FEAF8C}"/>
              </a:ext>
            </a:extLst>
          </p:cNvPr>
          <p:cNvSpPr>
            <a:spLocks noGrp="1"/>
          </p:cNvSpPr>
          <p:nvPr>
            <p:ph idx="1"/>
          </p:nvPr>
        </p:nvSpPr>
        <p:spPr>
          <a:xfrm>
            <a:off x="720000" y="1789288"/>
            <a:ext cx="10728325" cy="5068712"/>
          </a:xfrm>
        </p:spPr>
        <p:txBody>
          <a:bodyPr>
            <a:normAutofit lnSpcReduction="10000"/>
          </a:bodyPr>
          <a:lstStyle/>
          <a:p>
            <a:pPr marL="0" indent="0">
              <a:buNone/>
            </a:pPr>
            <a:r>
              <a:rPr lang="en-US" b="1" u="sng" dirty="0">
                <a:solidFill>
                  <a:schemeClr val="tx1"/>
                </a:solidFill>
                <a:effectLst/>
                <a:latin typeface="Arial" panose="020B0604020202020204" pitchFamily="34" charset="0"/>
                <a:cs typeface="Arial" panose="020B0604020202020204" pitchFamily="34" charset="0"/>
              </a:rPr>
              <a:t>Ride Script</a:t>
            </a:r>
          </a:p>
          <a:p>
            <a:pPr marL="0" marR="0" indent="0">
              <a:lnSpc>
                <a:spcPct val="115000"/>
              </a:lnSpc>
              <a:spcBef>
                <a:spcPts val="0"/>
              </a:spcBef>
              <a:spcAft>
                <a:spcPts val="0"/>
              </a:spcAft>
              <a:buNone/>
            </a:pP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Riders load onto the spinning dragons, and the opening announcement comes from </a:t>
            </a: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Dragon Girl</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Dragon Girl: </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 everyone! Dragon Girl here, and me and </a:t>
            </a:r>
            <a:r>
              <a:rPr lang="en-US" sz="18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Sparklebreath</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hope you enjoy this special treat! Normally he just lets me ride on him, but today he wants to take all of you for a flight. So, hang on tight and keep your arms and legs inside the dragon at all times, because away we go!</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spinners circle around, allowing riders to control the height of each “dragon.” As the ride is ready to slow, </a:t>
            </a: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Dragon Girl </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makes another announcement:</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Dragon Girl: </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OK, I think </a:t>
            </a:r>
            <a:r>
              <a:rPr lang="en-US" sz="18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Sparklebreath</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starting to get a little tired, so he’s </a:t>
            </a:r>
            <a:r>
              <a:rPr lang="en-US" sz="18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gonna</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set down. But thanks for flying through </a:t>
            </a:r>
            <a:r>
              <a:rPr lang="en-US" sz="18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Heroica</a:t>
            </a: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with us! And watch out for that stinky dragon breath!</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 ride cars settle to ground, each one exhales a plume of “dragon breath” smoke from the dragons’ nostrils.</a:t>
            </a:r>
            <a:endParaRPr lang="en-US" dirty="0">
              <a:solidFill>
                <a:schemeClr val="tx1"/>
              </a:solidFill>
              <a:effectLst/>
              <a:latin typeface="Arial" panose="020B0604020202020204" pitchFamily="34" charset="0"/>
              <a:cs typeface="Arial" panose="020B0604020202020204" pitchFamily="34" charset="0"/>
            </a:endParaRPr>
          </a:p>
          <a:p>
            <a:endParaRPr lang="en-US" dirty="0">
              <a:solidFill>
                <a:schemeClr val="tx1"/>
              </a:solidFill>
              <a:effectLst/>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pic>
        <p:nvPicPr>
          <p:cNvPr id="2050" name="Picture 2" descr="girl dressed as a knight with dragon - superhero dragon stock pictures, royalty-free photos &amp; images">
            <a:extLst>
              <a:ext uri="{FF2B5EF4-FFF2-40B4-BE49-F238E27FC236}">
                <a16:creationId xmlns:a16="http://schemas.microsoft.com/office/drawing/2014/main" id="{26E74910-BA99-5867-D183-03A6032D3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0"/>
            <a:ext cx="3519487" cy="234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5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9F4EC-1E63-A165-D6D1-C669B917FA78}"/>
              </a:ext>
            </a:extLst>
          </p:cNvPr>
          <p:cNvSpPr>
            <a:spLocks noGrp="1"/>
          </p:cNvSpPr>
          <p:nvPr>
            <p:ph type="title"/>
          </p:nvPr>
        </p:nvSpPr>
        <p:spPr>
          <a:xfrm>
            <a:off x="6480000" y="619200"/>
            <a:ext cx="4991961" cy="1477328"/>
          </a:xfrm>
        </p:spPr>
        <p:txBody>
          <a:bodyPr wrap="square" anchor="ctr">
            <a:normAutofit/>
          </a:bodyPr>
          <a:lstStyle/>
          <a:p>
            <a:r>
              <a:rPr lang="en-US" dirty="0"/>
              <a:t>Daytime Live Stage Show – Everyone Can Be A Superhero</a:t>
            </a:r>
          </a:p>
        </p:txBody>
      </p:sp>
      <p:pic>
        <p:nvPicPr>
          <p:cNvPr id="4" name="Picture 3">
            <a:extLst>
              <a:ext uri="{FF2B5EF4-FFF2-40B4-BE49-F238E27FC236}">
                <a16:creationId xmlns:a16="http://schemas.microsoft.com/office/drawing/2014/main" id="{18FF1ED2-9D3C-B2F2-DB60-01A9EFBC827D}"/>
              </a:ext>
            </a:extLst>
          </p:cNvPr>
          <p:cNvPicPr>
            <a:picLocks noChangeAspect="1"/>
          </p:cNvPicPr>
          <p:nvPr/>
        </p:nvPicPr>
        <p:blipFill rotWithShape="1">
          <a:blip r:embed="rId2"/>
          <a:srcRect l="10340" r="41237"/>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3098AA45-55F5-EEC1-B3BD-AA5529D3A5AB}"/>
              </a:ext>
            </a:extLst>
          </p:cNvPr>
          <p:cNvSpPr>
            <a:spLocks noGrp="1"/>
          </p:cNvSpPr>
          <p:nvPr>
            <p:ph idx="1"/>
          </p:nvPr>
        </p:nvSpPr>
        <p:spPr>
          <a:xfrm>
            <a:off x="6480000" y="2541600"/>
            <a:ext cx="4991962" cy="3216273"/>
          </a:xfrm>
        </p:spPr>
        <p:txBody>
          <a:bodyPr>
            <a:normAutofit/>
          </a:bodyPr>
          <a:lstStyle/>
          <a:p>
            <a:pPr marL="0" marR="0" indent="0">
              <a:lnSpc>
                <a:spcPct val="110000"/>
              </a:lnSpc>
              <a:spcBef>
                <a:spcPts val="0"/>
              </a:spcBef>
              <a:spcAft>
                <a:spcPts val="0"/>
              </a:spcAft>
              <a:buNone/>
            </a:pPr>
            <a:r>
              <a:rPr lang="en-US" sz="1400" b="1">
                <a:effectLst/>
                <a:latin typeface="Times New Roman" panose="02020603050405020304" pitchFamily="18" charset="0"/>
                <a:ea typeface="Times New Roman" panose="02020603050405020304" pitchFamily="18" charset="0"/>
              </a:rPr>
              <a:t>Logline: </a:t>
            </a:r>
            <a:r>
              <a:rPr lang="en-US" sz="1400">
                <a:effectLst/>
                <a:latin typeface="Times New Roman" panose="02020603050405020304" pitchFamily="18" charset="0"/>
                <a:ea typeface="Times New Roman" panose="02020603050405020304" pitchFamily="18" charset="0"/>
              </a:rPr>
              <a:t>Celebrate Origins Day with this stunning display of Professor Praetorian’s newest inventions, where you may just get the chance to gain your own superpowers!</a:t>
            </a:r>
            <a:endParaRPr lang="en-US" sz="1400">
              <a:effectLst/>
              <a:latin typeface="Arial" panose="020B0604020202020204" pitchFamily="34" charset="0"/>
              <a:ea typeface="Arial" panose="020B0604020202020204" pitchFamily="34" charset="0"/>
            </a:endParaRPr>
          </a:p>
          <a:p>
            <a:pPr marL="0" marR="0" indent="0">
              <a:lnSpc>
                <a:spcPct val="110000"/>
              </a:lnSpc>
              <a:spcBef>
                <a:spcPts val="0"/>
              </a:spcBef>
              <a:spcAft>
                <a:spcPts val="0"/>
              </a:spcAft>
              <a:buNone/>
            </a:pPr>
            <a:endParaRPr lang="en-US" sz="1400">
              <a:effectLst/>
              <a:latin typeface="Arial" panose="020B0604020202020204" pitchFamily="34" charset="0"/>
              <a:ea typeface="Arial" panose="020B0604020202020204" pitchFamily="34" charset="0"/>
            </a:endParaRPr>
          </a:p>
          <a:p>
            <a:pPr marL="0" marR="0" indent="0">
              <a:lnSpc>
                <a:spcPct val="110000"/>
              </a:lnSpc>
              <a:spcBef>
                <a:spcPts val="0"/>
              </a:spcBef>
              <a:spcAft>
                <a:spcPts val="0"/>
              </a:spcAft>
              <a:buNone/>
            </a:pPr>
            <a:r>
              <a:rPr lang="en-US" sz="1400" b="1">
                <a:effectLst/>
                <a:latin typeface="Times New Roman" panose="02020603050405020304" pitchFamily="18" charset="0"/>
                <a:ea typeface="Times New Roman" panose="02020603050405020304" pitchFamily="18" charset="0"/>
              </a:rPr>
              <a:t>Synopsis: </a:t>
            </a:r>
            <a:r>
              <a:rPr lang="en-US" sz="1400">
                <a:effectLst/>
                <a:latin typeface="Times New Roman" panose="02020603050405020304" pitchFamily="18" charset="0"/>
                <a:ea typeface="Times New Roman" panose="02020603050405020304" pitchFamily="18" charset="0"/>
              </a:rPr>
              <a:t>The centerpiece of Origins Day, this stage show purports to be a demonstration at Professor Praetorian’s lab where he will give superpowers to any member of the audience who so desire, beginning with several volunteers selected before the show. However, when an evil cult attacks just as he is revealing the process, </a:t>
            </a:r>
            <a:r>
              <a:rPr lang="en-US" sz="1400" err="1">
                <a:effectLst/>
                <a:latin typeface="Times New Roman" panose="02020603050405020304" pitchFamily="18" charset="0"/>
                <a:ea typeface="Times New Roman" panose="02020603050405020304" pitchFamily="18" charset="0"/>
              </a:rPr>
              <a:t>Heroica’s</a:t>
            </a:r>
            <a:r>
              <a:rPr lang="en-US" sz="1400">
                <a:effectLst/>
                <a:latin typeface="Times New Roman" panose="02020603050405020304" pitchFamily="18" charset="0"/>
                <a:ea typeface="Times New Roman" panose="02020603050405020304" pitchFamily="18" charset="0"/>
              </a:rPr>
              <a:t> favorite son must get the assistance of these volunteers to save the day.</a:t>
            </a:r>
            <a:endParaRPr lang="en-US" sz="1400">
              <a:effectLst/>
              <a:latin typeface="Arial" panose="020B0604020202020204" pitchFamily="34" charset="0"/>
              <a:ea typeface="Arial" panose="020B0604020202020204" pitchFamily="34" charset="0"/>
            </a:endParaRPr>
          </a:p>
          <a:p>
            <a:pPr>
              <a:lnSpc>
                <a:spcPct val="110000"/>
              </a:lnSpc>
            </a:pPr>
            <a:endParaRPr lang="en-US" sz="1400"/>
          </a:p>
        </p:txBody>
      </p:sp>
    </p:spTree>
    <p:extLst>
      <p:ext uri="{BB962C8B-B14F-4D97-AF65-F5344CB8AC3E}">
        <p14:creationId xmlns:p14="http://schemas.microsoft.com/office/powerpoint/2010/main" val="268716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D1762553-F4A8-270B-8BCC-AE5BEAEA3666}"/>
              </a:ext>
            </a:extLst>
          </p:cNvPr>
          <p:cNvSpPr>
            <a:spLocks noGrp="1"/>
          </p:cNvSpPr>
          <p:nvPr>
            <p:ph type="title"/>
          </p:nvPr>
        </p:nvSpPr>
        <p:spPr>
          <a:xfrm>
            <a:off x="720000" y="619201"/>
            <a:ext cx="5003800" cy="1477328"/>
          </a:xfrm>
        </p:spPr>
        <p:txBody>
          <a:bodyPr>
            <a:normAutofit/>
          </a:bodyPr>
          <a:lstStyle/>
          <a:p>
            <a:r>
              <a:rPr lang="en-US" dirty="0"/>
              <a:t>Nighttime Spectacular – Fire In The Sky</a:t>
            </a:r>
          </a:p>
        </p:txBody>
      </p:sp>
      <p:pic>
        <p:nvPicPr>
          <p:cNvPr id="6" name="Picture 5">
            <a:extLst>
              <a:ext uri="{FF2B5EF4-FFF2-40B4-BE49-F238E27FC236}">
                <a16:creationId xmlns:a16="http://schemas.microsoft.com/office/drawing/2014/main" id="{3DEFF281-CA20-934A-54BF-FE07CB0D92D5}"/>
              </a:ext>
            </a:extLst>
          </p:cNvPr>
          <p:cNvPicPr>
            <a:picLocks noChangeAspect="1"/>
          </p:cNvPicPr>
          <p:nvPr/>
        </p:nvPicPr>
        <p:blipFill>
          <a:blip r:embed="rId2"/>
          <a:stretch>
            <a:fillRect/>
          </a:stretch>
        </p:blipFill>
        <p:spPr>
          <a:xfrm>
            <a:off x="258423" y="2096529"/>
            <a:ext cx="5914346" cy="3977400"/>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Content Placeholder 2">
            <a:extLst>
              <a:ext uri="{FF2B5EF4-FFF2-40B4-BE49-F238E27FC236}">
                <a16:creationId xmlns:a16="http://schemas.microsoft.com/office/drawing/2014/main" id="{2928D511-5C68-D30A-9E45-CC450A789E4A}"/>
              </a:ext>
            </a:extLst>
          </p:cNvPr>
          <p:cNvSpPr>
            <a:spLocks noGrp="1"/>
          </p:cNvSpPr>
          <p:nvPr>
            <p:ph idx="1"/>
          </p:nvPr>
        </p:nvSpPr>
        <p:spPr>
          <a:xfrm>
            <a:off x="6480000" y="633600"/>
            <a:ext cx="4991962" cy="5135374"/>
          </a:xfrm>
        </p:spPr>
        <p:txBody>
          <a:bodyPr>
            <a:normAutofit/>
          </a:bodyPr>
          <a:lstStyle/>
          <a:p>
            <a:pPr marL="0" marR="0" indent="0">
              <a:lnSpc>
                <a:spcPct val="110000"/>
              </a:lnSpc>
              <a:spcBef>
                <a:spcPts val="0"/>
              </a:spcBef>
              <a:spcAft>
                <a:spcPts val="0"/>
              </a:spcAft>
              <a:buNone/>
            </a:pPr>
            <a:r>
              <a:rPr lang="en-US" sz="1600" b="1">
                <a:effectLst/>
                <a:latin typeface="Times New Roman" panose="02020603050405020304" pitchFamily="18" charset="0"/>
                <a:ea typeface="Times New Roman" panose="02020603050405020304" pitchFamily="18" charset="0"/>
              </a:rPr>
              <a:t>Logline: </a:t>
            </a:r>
            <a:r>
              <a:rPr lang="en-US" sz="1600">
                <a:effectLst/>
                <a:latin typeface="Times New Roman" panose="02020603050405020304" pitchFamily="18" charset="0"/>
                <a:ea typeface="Times New Roman" panose="02020603050405020304" pitchFamily="18" charset="0"/>
              </a:rPr>
              <a:t>A display of nighttime magic and wonder from Augustine </a:t>
            </a:r>
            <a:r>
              <a:rPr lang="en-US" sz="1600" err="1">
                <a:effectLst/>
                <a:latin typeface="Times New Roman" panose="02020603050405020304" pitchFamily="18" charset="0"/>
                <a:ea typeface="Times New Roman" panose="02020603050405020304" pitchFamily="18" charset="0"/>
              </a:rPr>
              <a:t>Darklore</a:t>
            </a:r>
            <a:r>
              <a:rPr lang="en-US" sz="1600">
                <a:effectLst/>
                <a:latin typeface="Times New Roman" panose="02020603050405020304" pitchFamily="18" charset="0"/>
                <a:ea typeface="Times New Roman" panose="02020603050405020304" pitchFamily="18" charset="0"/>
              </a:rPr>
              <a:t>, </a:t>
            </a:r>
            <a:r>
              <a:rPr lang="en-US" sz="1600" err="1">
                <a:effectLst/>
                <a:latin typeface="Times New Roman" panose="02020603050405020304" pitchFamily="18" charset="0"/>
                <a:ea typeface="Times New Roman" panose="02020603050405020304" pitchFamily="18" charset="0"/>
              </a:rPr>
              <a:t>Heroica’s</a:t>
            </a:r>
            <a:r>
              <a:rPr lang="en-US" sz="1600">
                <a:effectLst/>
                <a:latin typeface="Times New Roman" panose="02020603050405020304" pitchFamily="18" charset="0"/>
                <a:ea typeface="Times New Roman" panose="02020603050405020304" pitchFamily="18" charset="0"/>
              </a:rPr>
              <a:t> most talented mage, reveals the wonders – and dangers! – of the City of Superheroes!</a:t>
            </a:r>
            <a:endParaRPr lang="en-US" sz="1600">
              <a:effectLst/>
              <a:latin typeface="Arial" panose="020B0604020202020204" pitchFamily="34" charset="0"/>
              <a:ea typeface="Arial" panose="020B0604020202020204" pitchFamily="34" charset="0"/>
            </a:endParaRPr>
          </a:p>
          <a:p>
            <a:pPr marL="0" marR="0">
              <a:lnSpc>
                <a:spcPct val="110000"/>
              </a:lnSpc>
              <a:spcBef>
                <a:spcPts val="0"/>
              </a:spcBef>
              <a:spcAft>
                <a:spcPts val="0"/>
              </a:spcAft>
            </a:pPr>
            <a:endParaRPr lang="en-US" sz="1600">
              <a:effectLst/>
              <a:latin typeface="Arial" panose="020B0604020202020204" pitchFamily="34" charset="0"/>
              <a:ea typeface="Arial" panose="020B0604020202020204" pitchFamily="34" charset="0"/>
            </a:endParaRPr>
          </a:p>
          <a:p>
            <a:pPr marL="0" marR="0" indent="0">
              <a:lnSpc>
                <a:spcPct val="110000"/>
              </a:lnSpc>
              <a:spcBef>
                <a:spcPts val="0"/>
              </a:spcBef>
              <a:spcAft>
                <a:spcPts val="0"/>
              </a:spcAft>
              <a:buNone/>
            </a:pPr>
            <a:r>
              <a:rPr lang="en-US" sz="1600" b="1">
                <a:effectLst/>
                <a:latin typeface="Times New Roman" panose="02020603050405020304" pitchFamily="18" charset="0"/>
                <a:ea typeface="Times New Roman" panose="02020603050405020304" pitchFamily="18" charset="0"/>
              </a:rPr>
              <a:t>Synopsis: </a:t>
            </a:r>
            <a:r>
              <a:rPr lang="en-US" sz="1600">
                <a:effectLst/>
                <a:latin typeface="Times New Roman" panose="02020603050405020304" pitchFamily="18" charset="0"/>
                <a:ea typeface="Times New Roman" panose="02020603050405020304" pitchFamily="18" charset="0"/>
              </a:rPr>
              <a:t>To close out Origins Day, Augustine </a:t>
            </a:r>
            <a:r>
              <a:rPr lang="en-US" sz="1600" err="1">
                <a:effectLst/>
                <a:latin typeface="Times New Roman" panose="02020603050405020304" pitchFamily="18" charset="0"/>
                <a:ea typeface="Times New Roman" panose="02020603050405020304" pitchFamily="18" charset="0"/>
              </a:rPr>
              <a:t>Darklore</a:t>
            </a:r>
            <a:r>
              <a:rPr lang="en-US" sz="1600">
                <a:effectLst/>
                <a:latin typeface="Times New Roman" panose="02020603050405020304" pitchFamily="18" charset="0"/>
                <a:ea typeface="Times New Roman" panose="02020603050405020304" pitchFamily="18" charset="0"/>
              </a:rPr>
              <a:t> – the city’s most powerful mage and the patriarch of the secretive </a:t>
            </a:r>
            <a:r>
              <a:rPr lang="en-US" sz="1600" err="1">
                <a:effectLst/>
                <a:latin typeface="Times New Roman" panose="02020603050405020304" pitchFamily="18" charset="0"/>
                <a:ea typeface="Times New Roman" panose="02020603050405020304" pitchFamily="18" charset="0"/>
              </a:rPr>
              <a:t>Darklore</a:t>
            </a:r>
            <a:r>
              <a:rPr lang="en-US" sz="1600">
                <a:effectLst/>
                <a:latin typeface="Times New Roman" panose="02020603050405020304" pitchFamily="18" charset="0"/>
                <a:ea typeface="Times New Roman" panose="02020603050405020304" pitchFamily="18" charset="0"/>
              </a:rPr>
              <a:t> family – presents a nighttime spectacular in the form of an “innocent and charming display magical delights.” However, the presentation gets a tad out of hand when his estranged daughter, Erika, takes control and summons forth some of the city’s most powerful villains. Can </a:t>
            </a:r>
            <a:r>
              <a:rPr lang="en-US" sz="1600" err="1">
                <a:effectLst/>
                <a:latin typeface="Times New Roman" panose="02020603050405020304" pitchFamily="18" charset="0"/>
                <a:ea typeface="Times New Roman" panose="02020603050405020304" pitchFamily="18" charset="0"/>
              </a:rPr>
              <a:t>Heroica’s</a:t>
            </a:r>
            <a:r>
              <a:rPr lang="en-US" sz="1600">
                <a:effectLst/>
                <a:latin typeface="Times New Roman" panose="02020603050405020304" pitchFamily="18" charset="0"/>
                <a:ea typeface="Times New Roman" panose="02020603050405020304" pitchFamily="18" charset="0"/>
              </a:rPr>
              <a:t> greatest heroes stop them in time to prevent an even greater catastrophe from occurring?</a:t>
            </a:r>
            <a:endParaRPr lang="en-US" sz="1600">
              <a:effectLst/>
              <a:latin typeface="Arial" panose="020B0604020202020204" pitchFamily="34" charset="0"/>
              <a:ea typeface="Arial" panose="020B0604020202020204" pitchFamily="34" charset="0"/>
            </a:endParaRPr>
          </a:p>
          <a:p>
            <a:pPr marL="0" marR="0" indent="0">
              <a:lnSpc>
                <a:spcPct val="110000"/>
              </a:lnSpc>
              <a:spcBef>
                <a:spcPts val="0"/>
              </a:spcBef>
              <a:spcAft>
                <a:spcPts val="0"/>
              </a:spcAft>
              <a:buNone/>
            </a:pPr>
            <a:r>
              <a:rPr lang="en-US" sz="1600">
                <a:effectLst/>
                <a:latin typeface="Times New Roman" panose="02020603050405020304" pitchFamily="18" charset="0"/>
                <a:ea typeface="Times New Roman" panose="02020603050405020304" pitchFamily="18" charset="0"/>
              </a:rPr>
              <a:t> </a:t>
            </a:r>
            <a:endParaRPr lang="en-US" sz="1600">
              <a:effectLst/>
              <a:latin typeface="Arial" panose="020B0604020202020204" pitchFamily="34" charset="0"/>
              <a:ea typeface="Arial" panose="020B0604020202020204" pitchFamily="34" charset="0"/>
            </a:endParaRPr>
          </a:p>
          <a:p>
            <a:pPr marL="0" marR="0" indent="0">
              <a:lnSpc>
                <a:spcPct val="110000"/>
              </a:lnSpc>
              <a:spcBef>
                <a:spcPts val="0"/>
              </a:spcBef>
              <a:spcAft>
                <a:spcPts val="0"/>
              </a:spcAft>
              <a:buNone/>
            </a:pPr>
            <a:r>
              <a:rPr lang="en-US" sz="1600" b="1">
                <a:effectLst/>
                <a:latin typeface="Times New Roman" panose="02020603050405020304" pitchFamily="18" charset="0"/>
                <a:ea typeface="Times New Roman" panose="02020603050405020304" pitchFamily="18" charset="0"/>
              </a:rPr>
              <a:t>[Note: </a:t>
            </a:r>
            <a:r>
              <a:rPr lang="en-US" sz="1600">
                <a:effectLst/>
                <a:latin typeface="Times New Roman" panose="02020603050405020304" pitchFamily="18" charset="0"/>
                <a:ea typeface="Times New Roman" panose="02020603050405020304" pitchFamily="18" charset="0"/>
              </a:rPr>
              <a:t>The script deliberately refrains from suggesting how particular effects should be realized and can be altered to fit the practicality of achieving them via projection, animatronics, water screens, stage illusions, etc.]</a:t>
            </a:r>
            <a:endParaRPr lang="en-US" sz="1600">
              <a:effectLst/>
              <a:latin typeface="Arial" panose="020B0604020202020204" pitchFamily="34" charset="0"/>
              <a:ea typeface="Arial" panose="020B0604020202020204" pitchFamily="34" charset="0"/>
            </a:endParaRPr>
          </a:p>
          <a:p>
            <a:pPr>
              <a:lnSpc>
                <a:spcPct val="110000"/>
              </a:lnSpc>
            </a:pPr>
            <a:endParaRPr lang="en-US" sz="1600"/>
          </a:p>
        </p:txBody>
      </p:sp>
    </p:spTree>
    <p:extLst>
      <p:ext uri="{BB962C8B-B14F-4D97-AF65-F5344CB8AC3E}">
        <p14:creationId xmlns:p14="http://schemas.microsoft.com/office/powerpoint/2010/main" val="269687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D0DB-BBFA-4DBC-83D0-917F7121E3B6}"/>
              </a:ext>
            </a:extLst>
          </p:cNvPr>
          <p:cNvSpPr>
            <a:spLocks noGrp="1"/>
          </p:cNvSpPr>
          <p:nvPr>
            <p:ph type="title"/>
          </p:nvPr>
        </p:nvSpPr>
        <p:spPr>
          <a:xfrm>
            <a:off x="434250" y="633488"/>
            <a:ext cx="10728322" cy="1477328"/>
          </a:xfrm>
        </p:spPr>
        <p:txBody>
          <a:bodyPr/>
          <a:lstStyle/>
          <a:p>
            <a:r>
              <a:rPr lang="en-US" dirty="0"/>
              <a:t>List of </a:t>
            </a:r>
            <a:r>
              <a:rPr lang="en-US" dirty="0" err="1"/>
              <a:t>Heroica</a:t>
            </a:r>
            <a:r>
              <a:rPr lang="en-US" dirty="0"/>
              <a:t> Stores</a:t>
            </a:r>
          </a:p>
        </p:txBody>
      </p:sp>
      <p:sp>
        <p:nvSpPr>
          <p:cNvPr id="3" name="Content Placeholder 2">
            <a:extLst>
              <a:ext uri="{FF2B5EF4-FFF2-40B4-BE49-F238E27FC236}">
                <a16:creationId xmlns:a16="http://schemas.microsoft.com/office/drawing/2014/main" id="{3164571E-5CAA-AF27-086E-78A9492F884C}"/>
              </a:ext>
            </a:extLst>
          </p:cNvPr>
          <p:cNvSpPr>
            <a:spLocks noGrp="1"/>
          </p:cNvSpPr>
          <p:nvPr>
            <p:ph idx="1"/>
          </p:nvPr>
        </p:nvSpPr>
        <p:spPr>
          <a:xfrm>
            <a:off x="434250" y="1239585"/>
            <a:ext cx="10728325" cy="5350933"/>
          </a:xfrm>
        </p:spPr>
        <p:txBody>
          <a:bodyPr>
            <a:normAutofit fontScale="70000" lnSpcReduction="20000"/>
          </a:bodyPr>
          <a:lstStyle/>
          <a:p>
            <a:pPr marL="0" marR="0" indent="0">
              <a:lnSpc>
                <a:spcPct val="115000"/>
              </a:lnSpc>
              <a:spcBef>
                <a:spcPts val="0"/>
              </a:spcBef>
              <a:spcAft>
                <a:spcPts val="0"/>
              </a:spcAft>
              <a:buNone/>
            </a:pPr>
            <a:r>
              <a:rPr lang="en-US" sz="1800" b="1" u="sng" dirty="0">
                <a:solidFill>
                  <a:schemeClr val="tx1"/>
                </a:solidFill>
                <a:effectLst/>
                <a:latin typeface="Times New Roman" panose="02020603050405020304" pitchFamily="18" charset="0"/>
                <a:ea typeface="Times New Roman" panose="02020603050405020304" pitchFamily="18" charset="0"/>
              </a:rPr>
              <a:t>Store 1</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Name: </a:t>
            </a:r>
            <a:r>
              <a:rPr lang="en-US" sz="1800" dirty="0">
                <a:solidFill>
                  <a:schemeClr val="tx1"/>
                </a:solidFill>
                <a:effectLst/>
                <a:latin typeface="Times New Roman" panose="02020603050405020304" pitchFamily="18" charset="0"/>
                <a:ea typeface="Times New Roman" panose="02020603050405020304" pitchFamily="18" charset="0"/>
              </a:rPr>
              <a:t>Haul of Heroes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Theme: </a:t>
            </a:r>
            <a:r>
              <a:rPr lang="en-US" sz="1800" dirty="0" err="1">
                <a:solidFill>
                  <a:schemeClr val="tx1"/>
                </a:solidFill>
                <a:effectLst/>
                <a:latin typeface="Times New Roman" panose="02020603050405020304" pitchFamily="18" charset="0"/>
                <a:ea typeface="Times New Roman" panose="02020603050405020304" pitchFamily="18" charset="0"/>
              </a:rPr>
              <a:t>Heroica’s</a:t>
            </a:r>
            <a:r>
              <a:rPr lang="en-US" sz="1800" dirty="0">
                <a:solidFill>
                  <a:schemeClr val="tx1"/>
                </a:solidFill>
                <a:effectLst/>
                <a:latin typeface="Times New Roman" panose="02020603050405020304" pitchFamily="18" charset="0"/>
                <a:ea typeface="Times New Roman" panose="02020603050405020304" pitchFamily="18" charset="0"/>
              </a:rPr>
              <a:t> #1 department store! </a:t>
            </a:r>
            <a:r>
              <a:rPr lang="en-US" sz="1800" i="1" dirty="0">
                <a:solidFill>
                  <a:schemeClr val="tx1"/>
                </a:solidFill>
                <a:effectLst/>
                <a:latin typeface="Times New Roman" panose="02020603050405020304" pitchFamily="18" charset="0"/>
                <a:ea typeface="Times New Roman" panose="02020603050405020304" pitchFamily="18" charset="0"/>
              </a:rPr>
              <a:t>(main </a:t>
            </a:r>
            <a:r>
              <a:rPr lang="en-US" sz="1800" i="1" dirty="0" err="1">
                <a:solidFill>
                  <a:schemeClr val="tx1"/>
                </a:solidFill>
                <a:effectLst/>
                <a:latin typeface="Times New Roman" panose="02020603050405020304" pitchFamily="18" charset="0"/>
                <a:ea typeface="Times New Roman" panose="02020603050405020304" pitchFamily="18" charset="0"/>
              </a:rPr>
              <a:t>Heroica</a:t>
            </a:r>
            <a:r>
              <a:rPr lang="en-US" sz="1800" i="1" dirty="0">
                <a:solidFill>
                  <a:schemeClr val="tx1"/>
                </a:solidFill>
                <a:effectLst/>
                <a:latin typeface="Times New Roman" panose="02020603050405020304" pitchFamily="18" charset="0"/>
                <a:ea typeface="Times New Roman" panose="02020603050405020304" pitchFamily="18" charset="0"/>
              </a:rPr>
              <a:t> giftshop</a:t>
            </a:r>
            <a:r>
              <a:rPr lang="en-US"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Products: </a:t>
            </a:r>
            <a:r>
              <a:rPr lang="en-US" sz="1800" dirty="0">
                <a:solidFill>
                  <a:schemeClr val="tx1"/>
                </a:solidFill>
                <a:effectLst/>
                <a:latin typeface="Times New Roman" panose="02020603050405020304" pitchFamily="18" charset="0"/>
                <a:ea typeface="Times New Roman" panose="02020603050405020304" pitchFamily="18" charset="0"/>
              </a:rPr>
              <a:t>Clothing and memorabilia; non-diegetic souvenirs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u="sng" dirty="0">
                <a:solidFill>
                  <a:schemeClr val="tx1"/>
                </a:solidFill>
                <a:effectLst/>
                <a:latin typeface="Times New Roman" panose="02020603050405020304" pitchFamily="18" charset="0"/>
                <a:ea typeface="Times New Roman" panose="02020603050405020304" pitchFamily="18" charset="0"/>
              </a:rPr>
              <a:t>Store 2</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Name: </a:t>
            </a:r>
            <a:r>
              <a:rPr lang="en-US" sz="1800" dirty="0">
                <a:solidFill>
                  <a:schemeClr val="tx1"/>
                </a:solidFill>
                <a:effectLst/>
                <a:latin typeface="Times New Roman" panose="02020603050405020304" pitchFamily="18" charset="0"/>
                <a:ea typeface="Times New Roman" panose="02020603050405020304" pitchFamily="18" charset="0"/>
              </a:rPr>
              <a:t>Consulate Goods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Theme: </a:t>
            </a:r>
            <a:r>
              <a:rPr lang="en-US" sz="1800" dirty="0">
                <a:solidFill>
                  <a:schemeClr val="tx1"/>
                </a:solidFill>
                <a:effectLst/>
                <a:latin typeface="Times New Roman" panose="02020603050405020304" pitchFamily="18" charset="0"/>
                <a:ea typeface="Times New Roman" panose="02020603050405020304" pitchFamily="18" charset="0"/>
              </a:rPr>
              <a:t>The official giftshop of the </a:t>
            </a:r>
            <a:r>
              <a:rPr lang="en-US" sz="1800" dirty="0" err="1">
                <a:solidFill>
                  <a:schemeClr val="tx1"/>
                </a:solidFill>
                <a:effectLst/>
                <a:latin typeface="Times New Roman" panose="02020603050405020304" pitchFamily="18" charset="0"/>
                <a:ea typeface="Times New Roman" panose="02020603050405020304" pitchFamily="18" charset="0"/>
              </a:rPr>
              <a:t>Heroica</a:t>
            </a:r>
            <a:r>
              <a:rPr lang="en-US" sz="1800" dirty="0">
                <a:solidFill>
                  <a:schemeClr val="tx1"/>
                </a:solidFill>
                <a:effectLst/>
                <a:latin typeface="Times New Roman" panose="02020603050405020304" pitchFamily="18" charset="0"/>
                <a:ea typeface="Times New Roman" panose="02020603050405020304" pitchFamily="18" charset="0"/>
              </a:rPr>
              <a:t> Council!</a:t>
            </a:r>
            <a:r>
              <a:rPr lang="en-US" sz="1800" i="1" dirty="0">
                <a:solidFill>
                  <a:schemeClr val="tx1"/>
                </a:solidFill>
                <a:effectLst/>
                <a:latin typeface="Times New Roman" panose="02020603050405020304" pitchFamily="18" charset="0"/>
                <a:ea typeface="Times New Roman" panose="02020603050405020304" pitchFamily="18" charset="0"/>
              </a:rPr>
              <a:t> (“The Hero’s Journey” ride exits here)</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Products: </a:t>
            </a:r>
            <a:r>
              <a:rPr lang="en-US" sz="1800" dirty="0">
                <a:solidFill>
                  <a:schemeClr val="tx1"/>
                </a:solidFill>
                <a:effectLst/>
                <a:latin typeface="Times New Roman" panose="02020603050405020304" pitchFamily="18" charset="0"/>
                <a:ea typeface="Times New Roman" panose="02020603050405020304" pitchFamily="18" charset="0"/>
              </a:rPr>
              <a:t>Clothing and memorabilia; </a:t>
            </a:r>
            <a:r>
              <a:rPr lang="en-US" sz="1800" dirty="0" err="1">
                <a:solidFill>
                  <a:schemeClr val="tx1"/>
                </a:solidFill>
                <a:effectLst/>
                <a:latin typeface="Times New Roman" panose="02020603050405020304" pitchFamily="18" charset="0"/>
                <a:ea typeface="Times New Roman" panose="02020603050405020304" pitchFamily="18" charset="0"/>
              </a:rPr>
              <a:t>Heroica</a:t>
            </a:r>
            <a:r>
              <a:rPr lang="en-US" sz="1800" dirty="0">
                <a:solidFill>
                  <a:schemeClr val="tx1"/>
                </a:solidFill>
                <a:effectLst/>
                <a:latin typeface="Times New Roman" panose="02020603050405020304" pitchFamily="18" charset="0"/>
                <a:ea typeface="Times New Roman" panose="02020603050405020304" pitchFamily="18" charset="0"/>
              </a:rPr>
              <a:t> Council/Consulate/“The Hero’s Journey” items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u="sng" dirty="0">
                <a:solidFill>
                  <a:schemeClr val="tx1"/>
                </a:solidFill>
                <a:effectLst/>
                <a:latin typeface="Times New Roman" panose="02020603050405020304" pitchFamily="18" charset="0"/>
                <a:ea typeface="Times New Roman" panose="02020603050405020304" pitchFamily="18" charset="0"/>
              </a:rPr>
              <a:t>Store 3</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Name: </a:t>
            </a:r>
            <a:r>
              <a:rPr lang="en-US" sz="1800" dirty="0">
                <a:solidFill>
                  <a:schemeClr val="tx1"/>
                </a:solidFill>
                <a:effectLst/>
                <a:latin typeface="Times New Roman" panose="02020603050405020304" pitchFamily="18" charset="0"/>
                <a:ea typeface="Times New Roman" panose="02020603050405020304" pitchFamily="18" charset="0"/>
              </a:rPr>
              <a:t>Super-Models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Theme: </a:t>
            </a:r>
            <a:r>
              <a:rPr lang="en-US" sz="1800" dirty="0">
                <a:solidFill>
                  <a:schemeClr val="tx1"/>
                </a:solidFill>
                <a:effectLst/>
                <a:latin typeface="Times New Roman" panose="02020603050405020304" pitchFamily="18" charset="0"/>
                <a:ea typeface="Times New Roman" panose="02020603050405020304" pitchFamily="18" charset="0"/>
              </a:rPr>
              <a:t>Selling superhero costumes and cosplay accoutrement, plus a salon where kids can pick out their own bespoke superhero makeup, costume, and powers!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Products: </a:t>
            </a:r>
            <a:r>
              <a:rPr lang="en-US" sz="1800" dirty="0">
                <a:solidFill>
                  <a:schemeClr val="tx1"/>
                </a:solidFill>
                <a:effectLst/>
                <a:latin typeface="Times New Roman" panose="02020603050405020304" pitchFamily="18" charset="0"/>
                <a:ea typeface="Times New Roman" panose="02020603050405020304" pitchFamily="18" charset="0"/>
              </a:rPr>
              <a:t>Costuming; children’s cosplay salon experience</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u="sng" dirty="0">
                <a:solidFill>
                  <a:schemeClr val="tx1"/>
                </a:solidFill>
                <a:effectLst/>
                <a:latin typeface="Times New Roman" panose="02020603050405020304" pitchFamily="18" charset="0"/>
                <a:ea typeface="Times New Roman" panose="02020603050405020304" pitchFamily="18" charset="0"/>
              </a:rPr>
              <a:t>Store 4</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Name: </a:t>
            </a:r>
            <a:r>
              <a:rPr lang="en-US" sz="1800" dirty="0" err="1">
                <a:solidFill>
                  <a:schemeClr val="tx1"/>
                </a:solidFill>
                <a:effectLst/>
                <a:latin typeface="Times New Roman" panose="02020603050405020304" pitchFamily="18" charset="0"/>
                <a:ea typeface="Times New Roman" panose="02020603050405020304" pitchFamily="18" charset="0"/>
              </a:rPr>
              <a:t>SuperScience</a:t>
            </a:r>
            <a:r>
              <a:rPr lang="en-US" sz="1800" dirty="0">
                <a:solidFill>
                  <a:schemeClr val="tx1"/>
                </a:solidFill>
                <a:effectLst/>
                <a:latin typeface="Times New Roman" panose="02020603050405020304" pitchFamily="18" charset="0"/>
                <a:ea typeface="Times New Roman" panose="02020603050405020304" pitchFamily="18" charset="0"/>
              </a:rPr>
              <a:t> Sellers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Theme: </a:t>
            </a:r>
            <a:r>
              <a:rPr lang="en-US" sz="1800" dirty="0">
                <a:solidFill>
                  <a:schemeClr val="tx1"/>
                </a:solidFill>
                <a:effectLst/>
                <a:latin typeface="Times New Roman" panose="02020603050405020304" pitchFamily="18" charset="0"/>
                <a:ea typeface="Times New Roman" panose="02020603050405020304" pitchFamily="18" charset="0"/>
              </a:rPr>
              <a:t>A store dedicated to Professor Praetorian and the other science-based heroes of </a:t>
            </a:r>
            <a:r>
              <a:rPr lang="en-US" sz="1800" dirty="0" err="1">
                <a:solidFill>
                  <a:schemeClr val="tx1"/>
                </a:solidFill>
                <a:effectLst/>
                <a:latin typeface="Times New Roman" panose="02020603050405020304" pitchFamily="18" charset="0"/>
                <a:ea typeface="Times New Roman" panose="02020603050405020304" pitchFamily="18" charset="0"/>
              </a:rPr>
              <a:t>Heroica</a:t>
            </a:r>
            <a:r>
              <a:rPr lang="en-US"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Products: </a:t>
            </a:r>
            <a:r>
              <a:rPr lang="en-US" sz="1800" dirty="0">
                <a:solidFill>
                  <a:schemeClr val="tx1"/>
                </a:solidFill>
                <a:effectLst/>
                <a:latin typeface="Times New Roman" panose="02020603050405020304" pitchFamily="18" charset="0"/>
                <a:ea typeface="Times New Roman" panose="02020603050405020304" pitchFamily="18" charset="0"/>
              </a:rPr>
              <a:t>Clothing and memorabilia; science kits; Professor Praetorian, </a:t>
            </a:r>
            <a:r>
              <a:rPr lang="en-US" sz="1800" dirty="0" err="1">
                <a:solidFill>
                  <a:schemeClr val="tx1"/>
                </a:solidFill>
                <a:effectLst/>
                <a:latin typeface="Times New Roman" panose="02020603050405020304" pitchFamily="18" charset="0"/>
                <a:ea typeface="Times New Roman" panose="02020603050405020304" pitchFamily="18" charset="0"/>
              </a:rPr>
              <a:t>KnightGuard</a:t>
            </a:r>
            <a:r>
              <a:rPr lang="en-US" sz="1800" dirty="0">
                <a:solidFill>
                  <a:schemeClr val="tx1"/>
                </a:solidFill>
                <a:effectLst/>
                <a:latin typeface="Times New Roman" panose="02020603050405020304" pitchFamily="18" charset="0"/>
                <a:ea typeface="Times New Roman" panose="02020603050405020304" pitchFamily="18" charset="0"/>
              </a:rPr>
              <a:t>, &amp; </a:t>
            </a:r>
            <a:r>
              <a:rPr lang="en-US" sz="1800" dirty="0" err="1">
                <a:solidFill>
                  <a:schemeClr val="tx1"/>
                </a:solidFill>
                <a:effectLst/>
                <a:latin typeface="Times New Roman" panose="02020603050405020304" pitchFamily="18" charset="0"/>
                <a:ea typeface="Times New Roman" panose="02020603050405020304" pitchFamily="18" charset="0"/>
              </a:rPr>
              <a:t>LazerBlast</a:t>
            </a:r>
            <a:r>
              <a:rPr lang="en-US" sz="1800" dirty="0">
                <a:solidFill>
                  <a:schemeClr val="tx1"/>
                </a:solidFill>
                <a:effectLst/>
                <a:latin typeface="Times New Roman" panose="02020603050405020304" pitchFamily="18" charset="0"/>
                <a:ea typeface="Times New Roman" panose="02020603050405020304" pitchFamily="18" charset="0"/>
              </a:rPr>
              <a:t> souvenirs; “Everyone Can Be A Hero” souvenirs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u="sng" dirty="0">
                <a:solidFill>
                  <a:schemeClr val="tx1"/>
                </a:solidFill>
                <a:effectLst/>
                <a:latin typeface="Times New Roman" panose="02020603050405020304" pitchFamily="18" charset="0"/>
                <a:ea typeface="Times New Roman" panose="02020603050405020304" pitchFamily="18" charset="0"/>
              </a:rPr>
              <a:t>Store 5</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Name: </a:t>
            </a:r>
            <a:r>
              <a:rPr lang="en-US" sz="1800" dirty="0" err="1">
                <a:solidFill>
                  <a:schemeClr val="tx1"/>
                </a:solidFill>
                <a:effectLst/>
                <a:latin typeface="Times New Roman" panose="02020603050405020304" pitchFamily="18" charset="0"/>
                <a:ea typeface="Times New Roman" panose="02020603050405020304" pitchFamily="18" charset="0"/>
              </a:rPr>
              <a:t>Darklore</a:t>
            </a:r>
            <a:r>
              <a:rPr lang="en-US" sz="1800" dirty="0">
                <a:solidFill>
                  <a:schemeClr val="tx1"/>
                </a:solidFill>
                <a:effectLst/>
                <a:latin typeface="Times New Roman" panose="02020603050405020304" pitchFamily="18" charset="0"/>
                <a:ea typeface="Times New Roman" panose="02020603050405020304" pitchFamily="18" charset="0"/>
              </a:rPr>
              <a:t> Goods &amp; Antiquities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Theme: </a:t>
            </a:r>
            <a:r>
              <a:rPr lang="en-US" sz="1800" dirty="0">
                <a:solidFill>
                  <a:schemeClr val="tx1"/>
                </a:solidFill>
                <a:effectLst/>
                <a:latin typeface="Times New Roman" panose="02020603050405020304" pitchFamily="18" charset="0"/>
                <a:ea typeface="Times New Roman" panose="02020603050405020304" pitchFamily="18" charset="0"/>
              </a:rPr>
              <a:t>A small store of esoterica run by the mysterious, magic-wielding </a:t>
            </a:r>
            <a:r>
              <a:rPr lang="en-US" sz="1800" dirty="0" err="1">
                <a:solidFill>
                  <a:schemeClr val="tx1"/>
                </a:solidFill>
                <a:effectLst/>
                <a:latin typeface="Times New Roman" panose="02020603050405020304" pitchFamily="18" charset="0"/>
                <a:ea typeface="Times New Roman" panose="02020603050405020304" pitchFamily="18" charset="0"/>
              </a:rPr>
              <a:t>Darklore</a:t>
            </a:r>
            <a:r>
              <a:rPr lang="en-US" sz="1800" dirty="0">
                <a:solidFill>
                  <a:schemeClr val="tx1"/>
                </a:solidFill>
                <a:effectLst/>
                <a:latin typeface="Times New Roman" panose="02020603050405020304" pitchFamily="18" charset="0"/>
                <a:ea typeface="Times New Roman" panose="02020603050405020304" pitchFamily="18" charset="0"/>
              </a:rPr>
              <a:t> family!. </a:t>
            </a:r>
            <a:r>
              <a:rPr lang="en-US" sz="1800" i="1" dirty="0">
                <a:solidFill>
                  <a:schemeClr val="tx1"/>
                </a:solidFill>
                <a:effectLst/>
                <a:latin typeface="Times New Roman" panose="02020603050405020304" pitchFamily="18" charset="0"/>
                <a:ea typeface="Times New Roman" panose="02020603050405020304" pitchFamily="18" charset="0"/>
              </a:rPr>
              <a:t>(part store, part walk-through attraction of various magical and eerie illusions)</a:t>
            </a:r>
            <a:endParaRPr lang="en-US" sz="1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Products: </a:t>
            </a:r>
            <a:r>
              <a:rPr lang="en-US" sz="1800" dirty="0">
                <a:solidFill>
                  <a:schemeClr val="tx1"/>
                </a:solidFill>
                <a:effectLst/>
                <a:latin typeface="Times New Roman" panose="02020603050405020304" pitchFamily="18" charset="0"/>
                <a:ea typeface="Times New Roman" panose="02020603050405020304" pitchFamily="18" charset="0"/>
              </a:rPr>
              <a:t>Clothing and memorabilia; </a:t>
            </a:r>
            <a:r>
              <a:rPr lang="en-US" sz="1800" dirty="0" err="1">
                <a:solidFill>
                  <a:schemeClr val="tx1"/>
                </a:solidFill>
                <a:effectLst/>
                <a:latin typeface="Times New Roman" panose="02020603050405020304" pitchFamily="18" charset="0"/>
                <a:ea typeface="Times New Roman" panose="02020603050405020304" pitchFamily="18" charset="0"/>
              </a:rPr>
              <a:t>Darklore</a:t>
            </a:r>
            <a:r>
              <a:rPr lang="en-US" sz="1800" dirty="0">
                <a:solidFill>
                  <a:schemeClr val="tx1"/>
                </a:solidFill>
                <a:effectLst/>
                <a:latin typeface="Times New Roman" panose="02020603050405020304" pitchFamily="18" charset="0"/>
                <a:ea typeface="Times New Roman" panose="02020603050405020304" pitchFamily="18" charset="0"/>
              </a:rPr>
              <a:t> family souvenirs; magic kits/items; “Fire In The Sky!” souvenirs</a:t>
            </a:r>
            <a:endParaRPr lang="en-US" sz="1800" dirty="0">
              <a:solidFill>
                <a:schemeClr val="tx1"/>
              </a:solidFill>
              <a:effectLst/>
              <a:latin typeface="Arial" panose="020B0604020202020204" pitchFamily="34" charset="0"/>
              <a:ea typeface="Arial" panose="020B0604020202020204" pitchFamily="34" charset="0"/>
            </a:endParaRPr>
          </a:p>
          <a:p>
            <a:pPr marL="0" indent="0">
              <a:buNone/>
            </a:pPr>
            <a:endParaRPr lang="en-US" dirty="0">
              <a:solidFill>
                <a:schemeClr val="tx1"/>
              </a:solidFill>
            </a:endParaRPr>
          </a:p>
        </p:txBody>
      </p:sp>
      <p:pic>
        <p:nvPicPr>
          <p:cNvPr id="3076" name="Picture 4" descr="businessman superhero - superhero building stock illustrations">
            <a:extLst>
              <a:ext uri="{FF2B5EF4-FFF2-40B4-BE49-F238E27FC236}">
                <a16:creationId xmlns:a16="http://schemas.microsoft.com/office/drawing/2014/main" id="{E0F85403-48CD-CECC-856E-BBDDEA60C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0"/>
            <a:ext cx="4919662" cy="329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6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1320-9EC4-D8F8-7621-A6FD57C94693}"/>
              </a:ext>
            </a:extLst>
          </p:cNvPr>
          <p:cNvSpPr>
            <a:spLocks noGrp="1"/>
          </p:cNvSpPr>
          <p:nvPr>
            <p:ph type="title"/>
          </p:nvPr>
        </p:nvSpPr>
        <p:spPr/>
        <p:txBody>
          <a:bodyPr/>
          <a:lstStyle/>
          <a:p>
            <a:r>
              <a:rPr lang="en-US" dirty="0"/>
              <a:t>List of </a:t>
            </a:r>
            <a:r>
              <a:rPr lang="en-US" dirty="0" err="1"/>
              <a:t>Heroica</a:t>
            </a:r>
            <a:r>
              <a:rPr lang="en-US" dirty="0"/>
              <a:t> Restaurants</a:t>
            </a:r>
          </a:p>
        </p:txBody>
      </p:sp>
      <p:sp>
        <p:nvSpPr>
          <p:cNvPr id="3" name="Content Placeholder 2">
            <a:extLst>
              <a:ext uri="{FF2B5EF4-FFF2-40B4-BE49-F238E27FC236}">
                <a16:creationId xmlns:a16="http://schemas.microsoft.com/office/drawing/2014/main" id="{7DC75AF9-9F40-D128-2B6F-2E1A3F4C874E}"/>
              </a:ext>
            </a:extLst>
          </p:cNvPr>
          <p:cNvSpPr>
            <a:spLocks noGrp="1"/>
          </p:cNvSpPr>
          <p:nvPr>
            <p:ph idx="1"/>
          </p:nvPr>
        </p:nvSpPr>
        <p:spPr>
          <a:xfrm>
            <a:off x="720000" y="1275644"/>
            <a:ext cx="10728325" cy="5249334"/>
          </a:xfrm>
        </p:spPr>
        <p:txBody>
          <a:bodyPr>
            <a:normAutofit fontScale="25000" lnSpcReduction="20000"/>
          </a:bodyPr>
          <a:lstStyle/>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1</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a:solidFill>
                  <a:schemeClr val="tx1"/>
                </a:solidFill>
                <a:effectLst/>
                <a:latin typeface="Times New Roman" panose="02020603050405020304" pitchFamily="18" charset="0"/>
                <a:ea typeface="Times New Roman" panose="02020603050405020304" pitchFamily="18" charset="0"/>
              </a:rPr>
              <a:t>The Hero’s Feast</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a:t>
            </a:r>
            <a:r>
              <a:rPr lang="en-US" sz="4800" dirty="0">
                <a:solidFill>
                  <a:schemeClr val="tx1"/>
                </a:solidFill>
                <a:effectLst/>
                <a:latin typeface="Times New Roman" panose="02020603050405020304" pitchFamily="18" charset="0"/>
                <a:ea typeface="Times New Roman" panose="02020603050405020304" pitchFamily="18" charset="0"/>
              </a:rPr>
              <a:t> Character dining where guests can meet and interact with the </a:t>
            </a:r>
            <a:r>
              <a:rPr lang="en-US" sz="4800" dirty="0" err="1">
                <a:solidFill>
                  <a:schemeClr val="tx1"/>
                </a:solidFill>
                <a:effectLst/>
                <a:latin typeface="Times New Roman" panose="02020603050405020304" pitchFamily="18" charset="0"/>
                <a:ea typeface="Times New Roman" panose="02020603050405020304" pitchFamily="18" charset="0"/>
              </a:rPr>
              <a:t>Heroica</a:t>
            </a:r>
            <a:r>
              <a:rPr lang="en-US" sz="4800" dirty="0">
                <a:solidFill>
                  <a:schemeClr val="tx1"/>
                </a:solidFill>
                <a:effectLst/>
                <a:latin typeface="Times New Roman" panose="02020603050405020304" pitchFamily="18" charset="0"/>
                <a:ea typeface="Times New Roman" panose="02020603050405020304" pitchFamily="18" charset="0"/>
              </a:rPr>
              <a:t> Council and other heroes of the city.</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a:solidFill>
                  <a:schemeClr val="tx1"/>
                </a:solidFill>
                <a:effectLst/>
                <a:latin typeface="Times New Roman" panose="02020603050405020304" pitchFamily="18" charset="0"/>
                <a:ea typeface="Times New Roman" panose="02020603050405020304" pitchFamily="18" charset="0"/>
              </a:rPr>
              <a:t>Buffet-style</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2</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a:solidFill>
                  <a:schemeClr val="tx1"/>
                </a:solidFill>
                <a:effectLst/>
                <a:latin typeface="Times New Roman" panose="02020603050405020304" pitchFamily="18" charset="0"/>
                <a:ea typeface="Times New Roman" panose="02020603050405020304" pitchFamily="18" charset="0"/>
              </a:rPr>
              <a:t>Consulate Cafeteria</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 </a:t>
            </a:r>
            <a:r>
              <a:rPr lang="en-US" sz="4800" dirty="0">
                <a:solidFill>
                  <a:schemeClr val="tx1"/>
                </a:solidFill>
                <a:effectLst/>
                <a:latin typeface="Times New Roman" panose="02020603050405020304" pitchFamily="18" charset="0"/>
                <a:ea typeface="Times New Roman" panose="02020603050405020304" pitchFamily="18" charset="0"/>
              </a:rPr>
              <a:t>The cafeteria for the Consulate, complete with photos, props, occasional superheroes coming through, etc. </a:t>
            </a:r>
            <a:r>
              <a:rPr lang="en-US" sz="4800" i="1" dirty="0">
                <a:solidFill>
                  <a:schemeClr val="tx1"/>
                </a:solidFill>
                <a:effectLst/>
                <a:latin typeface="Times New Roman" panose="02020603050405020304" pitchFamily="18" charset="0"/>
                <a:ea typeface="Times New Roman" panose="02020603050405020304" pitchFamily="18" charset="0"/>
              </a:rPr>
              <a:t>(attached to the exterior of “The Hero’s Journey” show building)</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a:solidFill>
                  <a:schemeClr val="tx1"/>
                </a:solidFill>
                <a:effectLst/>
                <a:latin typeface="Times New Roman" panose="02020603050405020304" pitchFamily="18" charset="0"/>
                <a:ea typeface="Times New Roman" panose="02020603050405020304" pitchFamily="18" charset="0"/>
              </a:rPr>
              <a:t>Basic cafeteria food (hamburgers, hot dogs, chicken, sandwiches/wraps, soup/salad)</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3</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a:solidFill>
                  <a:schemeClr val="tx1"/>
                </a:solidFill>
                <a:effectLst/>
                <a:latin typeface="Times New Roman" panose="02020603050405020304" pitchFamily="18" charset="0"/>
                <a:ea typeface="Times New Roman" panose="02020603050405020304" pitchFamily="18" charset="0"/>
              </a:rPr>
              <a:t>The Restaurant With No Name</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 </a:t>
            </a:r>
            <a:r>
              <a:rPr lang="en-US" sz="4800" dirty="0">
                <a:solidFill>
                  <a:schemeClr val="tx1"/>
                </a:solidFill>
                <a:effectLst/>
                <a:latin typeface="Times New Roman" panose="02020603050405020304" pitchFamily="18" charset="0"/>
                <a:ea typeface="Times New Roman" panose="02020603050405020304" pitchFamily="18" charset="0"/>
              </a:rPr>
              <a:t>A villain-themed sit-down restaurant, with rooms designed after different types of villainous lairs (mad scientist’s lab, abandoned warehouse, underground cavern, alien throne room, etc.); hosts/hostesses/servers are costumed as villains’ henchmen/henchwomen.</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a:solidFill>
                  <a:schemeClr val="tx1"/>
                </a:solidFill>
                <a:effectLst/>
                <a:latin typeface="Times New Roman" panose="02020603050405020304" pitchFamily="18" charset="0"/>
                <a:ea typeface="Times New Roman" panose="02020603050405020304" pitchFamily="18" charset="0"/>
              </a:rPr>
              <a:t>Steakhouse fare; alcoholic drinks (only place in </a:t>
            </a:r>
            <a:r>
              <a:rPr lang="en-US" sz="4800" dirty="0" err="1">
                <a:solidFill>
                  <a:schemeClr val="tx1"/>
                </a:solidFill>
                <a:effectLst/>
                <a:latin typeface="Times New Roman" panose="02020603050405020304" pitchFamily="18" charset="0"/>
                <a:ea typeface="Times New Roman" panose="02020603050405020304" pitchFamily="18" charset="0"/>
              </a:rPr>
              <a:t>Heroica</a:t>
            </a:r>
            <a:r>
              <a:rPr lang="en-US" sz="4800" dirty="0">
                <a:solidFill>
                  <a:schemeClr val="tx1"/>
                </a:solidFill>
                <a:effectLst/>
                <a:latin typeface="Times New Roman" panose="02020603050405020304" pitchFamily="18" charset="0"/>
                <a:ea typeface="Times New Roman" panose="02020603050405020304" pitchFamily="18" charset="0"/>
              </a:rPr>
              <a:t> to buy alcohol)</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4</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err="1">
                <a:solidFill>
                  <a:schemeClr val="tx1"/>
                </a:solidFill>
                <a:effectLst/>
                <a:latin typeface="Times New Roman" panose="02020603050405020304" pitchFamily="18" charset="0"/>
                <a:ea typeface="Times New Roman" panose="02020603050405020304" pitchFamily="18" charset="0"/>
              </a:rPr>
              <a:t>Heroica</a:t>
            </a:r>
            <a:r>
              <a:rPr lang="en-US" sz="4800" dirty="0">
                <a:solidFill>
                  <a:schemeClr val="tx1"/>
                </a:solidFill>
                <a:effectLst/>
                <a:latin typeface="Times New Roman" panose="02020603050405020304" pitchFamily="18" charset="0"/>
                <a:ea typeface="Times New Roman" panose="02020603050405020304" pitchFamily="18" charset="0"/>
              </a:rPr>
              <a:t> Morsels</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 </a:t>
            </a:r>
            <a:r>
              <a:rPr lang="en-US" sz="4800" dirty="0">
                <a:solidFill>
                  <a:schemeClr val="tx1"/>
                </a:solidFill>
                <a:effectLst/>
                <a:latin typeface="Times New Roman" panose="02020603050405020304" pitchFamily="18" charset="0"/>
                <a:ea typeface="Times New Roman" panose="02020603050405020304" pitchFamily="18" charset="0"/>
              </a:rPr>
              <a:t>A coffee shop with framed/signed photos of the city’s heroes</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a:solidFill>
                  <a:schemeClr val="tx1"/>
                </a:solidFill>
                <a:effectLst/>
                <a:latin typeface="Times New Roman" panose="02020603050405020304" pitchFamily="18" charset="0"/>
                <a:ea typeface="Times New Roman" panose="02020603050405020304" pitchFamily="18" charset="0"/>
              </a:rPr>
              <a:t>Coffee: tea; baked goods; simple sandwiches and wraps</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5</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a:solidFill>
                  <a:schemeClr val="tx1"/>
                </a:solidFill>
                <a:effectLst/>
                <a:latin typeface="Times New Roman" panose="02020603050405020304" pitchFamily="18" charset="0"/>
                <a:ea typeface="Times New Roman" panose="02020603050405020304" pitchFamily="18" charset="0"/>
              </a:rPr>
              <a:t>Snack of the Brute!</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 </a:t>
            </a:r>
            <a:r>
              <a:rPr lang="en-US" sz="4800" dirty="0">
                <a:solidFill>
                  <a:schemeClr val="tx1"/>
                </a:solidFill>
                <a:effectLst/>
                <a:latin typeface="Times New Roman" panose="02020603050405020304" pitchFamily="18" charset="0"/>
                <a:ea typeface="Times New Roman" panose="02020603050405020304" pitchFamily="18" charset="0"/>
              </a:rPr>
              <a:t>A fast-service food counter themed to the Brute. </a:t>
            </a:r>
            <a:r>
              <a:rPr lang="en-US" sz="4800" i="1" dirty="0">
                <a:solidFill>
                  <a:schemeClr val="tx1"/>
                </a:solidFill>
                <a:effectLst/>
                <a:latin typeface="Times New Roman" panose="02020603050405020304" pitchFamily="18" charset="0"/>
                <a:ea typeface="Times New Roman" panose="02020603050405020304" pitchFamily="18" charset="0"/>
              </a:rPr>
              <a:t>(located near “Attack of the Brute!”)</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err="1">
                <a:solidFill>
                  <a:schemeClr val="tx1"/>
                </a:solidFill>
                <a:effectLst/>
                <a:latin typeface="Times New Roman" panose="02020603050405020304" pitchFamily="18" charset="0"/>
                <a:ea typeface="Times New Roman" panose="02020603050405020304" pitchFamily="18" charset="0"/>
              </a:rPr>
              <a:t>Brutecorn</a:t>
            </a:r>
            <a:r>
              <a:rPr lang="en-US" sz="4800" dirty="0">
                <a:solidFill>
                  <a:schemeClr val="tx1"/>
                </a:solidFill>
                <a:effectLst/>
                <a:latin typeface="Times New Roman" panose="02020603050405020304" pitchFamily="18" charset="0"/>
                <a:ea typeface="Times New Roman" panose="02020603050405020304" pitchFamily="18" charset="0"/>
              </a:rPr>
              <a:t> (popcorn died purple in various flavors – “packed with monstrously explosive flavor!”); “Brute!” brand energy drinks &amp; Slurpee’s; pizza</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rPr>
              <a:t> </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u="sng" dirty="0">
                <a:solidFill>
                  <a:schemeClr val="tx1"/>
                </a:solidFill>
                <a:effectLst/>
                <a:latin typeface="Times New Roman" panose="02020603050405020304" pitchFamily="18" charset="0"/>
                <a:ea typeface="Times New Roman" panose="02020603050405020304" pitchFamily="18" charset="0"/>
              </a:rPr>
              <a:t>Restaurant 6</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Name: </a:t>
            </a:r>
            <a:r>
              <a:rPr lang="en-US" sz="4800" dirty="0">
                <a:solidFill>
                  <a:schemeClr val="tx1"/>
                </a:solidFill>
                <a:effectLst/>
                <a:latin typeface="Times New Roman" panose="02020603050405020304" pitchFamily="18" charset="0"/>
                <a:ea typeface="Times New Roman" panose="02020603050405020304" pitchFamily="18" charset="0"/>
              </a:rPr>
              <a:t>Dragon Bites</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Theme: </a:t>
            </a:r>
            <a:r>
              <a:rPr lang="en-US" sz="4800" dirty="0">
                <a:solidFill>
                  <a:schemeClr val="tx1"/>
                </a:solidFill>
                <a:effectLst/>
                <a:latin typeface="Times New Roman" panose="02020603050405020304" pitchFamily="18" charset="0"/>
                <a:ea typeface="Times New Roman" panose="02020603050405020304" pitchFamily="18" charset="0"/>
              </a:rPr>
              <a:t>Cafeteria-style restaurant billed as “Dragon Girl’s Favorite Restaurant!”, with “damage” from </a:t>
            </a:r>
            <a:r>
              <a:rPr lang="en-US" sz="4800" dirty="0" err="1">
                <a:solidFill>
                  <a:schemeClr val="tx1"/>
                </a:solidFill>
                <a:effectLst/>
                <a:latin typeface="Times New Roman" panose="02020603050405020304" pitchFamily="18" charset="0"/>
                <a:ea typeface="Times New Roman" panose="02020603050405020304" pitchFamily="18" charset="0"/>
              </a:rPr>
              <a:t>Sparklebreath</a:t>
            </a:r>
            <a:r>
              <a:rPr lang="en-US" sz="4800" dirty="0">
                <a:solidFill>
                  <a:schemeClr val="tx1"/>
                </a:solidFill>
                <a:effectLst/>
                <a:latin typeface="Times New Roman" panose="02020603050405020304" pitchFamily="18" charset="0"/>
                <a:ea typeface="Times New Roman" panose="02020603050405020304" pitchFamily="18" charset="0"/>
              </a:rPr>
              <a:t> throughout</a:t>
            </a:r>
            <a:endParaRPr lang="en-US" sz="4800" dirty="0">
              <a:solidFill>
                <a:schemeClr val="tx1"/>
              </a:solidFill>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4800" b="1" dirty="0">
                <a:solidFill>
                  <a:schemeClr val="tx1"/>
                </a:solidFill>
                <a:effectLst/>
                <a:latin typeface="Times New Roman" panose="02020603050405020304" pitchFamily="18" charset="0"/>
                <a:ea typeface="Times New Roman" panose="02020603050405020304" pitchFamily="18" charset="0"/>
              </a:rPr>
              <a:t>Menu: </a:t>
            </a:r>
            <a:r>
              <a:rPr lang="en-US" sz="4800" dirty="0">
                <a:solidFill>
                  <a:schemeClr val="tx1"/>
                </a:solidFill>
                <a:effectLst/>
                <a:latin typeface="Times New Roman" panose="02020603050405020304" pitchFamily="18" charset="0"/>
                <a:ea typeface="Times New Roman" panose="02020603050405020304" pitchFamily="18" charset="0"/>
              </a:rPr>
              <a:t>Kid-friendly cuisine – hamburgers, hot dogs, peanut butter &amp; jelly, mac &amp; cheese, chicken strips, etc.</a:t>
            </a:r>
            <a:endParaRPr lang="en-US" sz="4800" dirty="0">
              <a:solidFill>
                <a:schemeClr val="tx1"/>
              </a:solidFill>
              <a:effectLst/>
              <a:latin typeface="Arial" panose="020B0604020202020204" pitchFamily="34" charset="0"/>
              <a:ea typeface="Arial" panose="020B0604020202020204" pitchFamily="34" charset="0"/>
            </a:endParaRPr>
          </a:p>
          <a:p>
            <a:endParaRPr lang="en-US" dirty="0">
              <a:solidFill>
                <a:schemeClr val="tx1"/>
              </a:solidFill>
            </a:endParaRPr>
          </a:p>
        </p:txBody>
      </p:sp>
      <p:pic>
        <p:nvPicPr>
          <p:cNvPr id="4" name="Picture 3">
            <a:extLst>
              <a:ext uri="{FF2B5EF4-FFF2-40B4-BE49-F238E27FC236}">
                <a16:creationId xmlns:a16="http://schemas.microsoft.com/office/drawing/2014/main" id="{60EEDC08-2F6F-74DC-4E5F-D200C55245DA}"/>
              </a:ext>
            </a:extLst>
          </p:cNvPr>
          <p:cNvPicPr>
            <a:picLocks noChangeAspect="1"/>
          </p:cNvPicPr>
          <p:nvPr/>
        </p:nvPicPr>
        <p:blipFill>
          <a:blip r:embed="rId2"/>
          <a:stretch>
            <a:fillRect/>
          </a:stretch>
        </p:blipFill>
        <p:spPr>
          <a:xfrm>
            <a:off x="8215313" y="0"/>
            <a:ext cx="3976687" cy="2233482"/>
          </a:xfrm>
          <a:prstGeom prst="rect">
            <a:avLst/>
          </a:prstGeom>
        </p:spPr>
      </p:pic>
    </p:spTree>
    <p:extLst>
      <p:ext uri="{BB962C8B-B14F-4D97-AF65-F5344CB8AC3E}">
        <p14:creationId xmlns:p14="http://schemas.microsoft.com/office/powerpoint/2010/main" val="327278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F787353C-5BB9-A087-93FD-31904FB1BA47}"/>
              </a:ext>
            </a:extLst>
          </p:cNvPr>
          <p:cNvSpPr>
            <a:spLocks noGrp="1"/>
          </p:cNvSpPr>
          <p:nvPr>
            <p:ph type="title"/>
          </p:nvPr>
        </p:nvSpPr>
        <p:spPr>
          <a:xfrm>
            <a:off x="720000" y="619200"/>
            <a:ext cx="5015505" cy="1477328"/>
          </a:xfrm>
        </p:spPr>
        <p:txBody>
          <a:bodyPr>
            <a:normAutofit/>
          </a:bodyPr>
          <a:lstStyle/>
          <a:p>
            <a:r>
              <a:rPr lang="en-US" dirty="0"/>
              <a:t>Flavor Text – Plaques Throughout Land</a:t>
            </a:r>
          </a:p>
        </p:txBody>
      </p:sp>
      <p:pic>
        <p:nvPicPr>
          <p:cNvPr id="5" name="Picture 4">
            <a:extLst>
              <a:ext uri="{FF2B5EF4-FFF2-40B4-BE49-F238E27FC236}">
                <a16:creationId xmlns:a16="http://schemas.microsoft.com/office/drawing/2014/main" id="{8A54AC76-DD7F-117A-070C-71B5698F65C2}"/>
              </a:ext>
            </a:extLst>
          </p:cNvPr>
          <p:cNvPicPr>
            <a:picLocks noChangeAspect="1"/>
          </p:cNvPicPr>
          <p:nvPr/>
        </p:nvPicPr>
        <p:blipFill rotWithShape="1">
          <a:blip r:embed="rId2"/>
          <a:srcRect r="10160" b="-3"/>
          <a:stretch/>
        </p:blipFill>
        <p:spPr>
          <a:xfrm>
            <a:off x="173045" y="1928813"/>
            <a:ext cx="5462447" cy="3420196"/>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Content Placeholder 2">
            <a:extLst>
              <a:ext uri="{FF2B5EF4-FFF2-40B4-BE49-F238E27FC236}">
                <a16:creationId xmlns:a16="http://schemas.microsoft.com/office/drawing/2014/main" id="{EFD21D96-4AAF-1948-D7E8-E76D3D17E6C0}"/>
              </a:ext>
            </a:extLst>
          </p:cNvPr>
          <p:cNvSpPr>
            <a:spLocks noGrp="1"/>
          </p:cNvSpPr>
          <p:nvPr>
            <p:ph idx="1"/>
          </p:nvPr>
        </p:nvSpPr>
        <p:spPr>
          <a:xfrm>
            <a:off x="6480038" y="340088"/>
            <a:ext cx="4991962" cy="5135375"/>
          </a:xfrm>
        </p:spPr>
        <p:txBody>
          <a:bodyPr>
            <a:noAutofit/>
          </a:bodyPr>
          <a:lstStyle/>
          <a:p>
            <a:pPr marL="0" indent="0">
              <a:lnSpc>
                <a:spcPct val="110000"/>
              </a:lnSpc>
              <a:buNone/>
            </a:pPr>
            <a:r>
              <a:rPr lang="en-US" sz="1500" dirty="0"/>
              <a:t>Plaque 1 – The Consulate</a:t>
            </a:r>
          </a:p>
          <a:p>
            <a:pPr marL="0" indent="0">
              <a:lnSpc>
                <a:spcPct val="110000"/>
              </a:lnSpc>
              <a:buNone/>
            </a:pPr>
            <a:r>
              <a:rPr lang="en-US" sz="1500" dirty="0"/>
              <a:t>Plaque 2 – </a:t>
            </a:r>
            <a:r>
              <a:rPr lang="en-US" sz="1500" dirty="0" err="1"/>
              <a:t>Heroica</a:t>
            </a:r>
            <a:r>
              <a:rPr lang="en-US" sz="1500" dirty="0"/>
              <a:t> Air-Tram System</a:t>
            </a:r>
          </a:p>
          <a:p>
            <a:pPr marL="0" indent="0">
              <a:lnSpc>
                <a:spcPct val="110000"/>
              </a:lnSpc>
              <a:buNone/>
            </a:pPr>
            <a:r>
              <a:rPr lang="en-US" sz="1500" dirty="0"/>
              <a:t>Plaque 3 – Professor Praetorian’s Laboratory and Headquarters</a:t>
            </a:r>
          </a:p>
          <a:p>
            <a:pPr marL="0" indent="0">
              <a:lnSpc>
                <a:spcPct val="110000"/>
              </a:lnSpc>
              <a:buNone/>
            </a:pPr>
            <a:r>
              <a:rPr lang="en-US" sz="1500" dirty="0"/>
              <a:t>Plaque 4 – </a:t>
            </a:r>
            <a:r>
              <a:rPr lang="en-US" sz="1500" dirty="0" err="1"/>
              <a:t>Kurtzburg</a:t>
            </a:r>
            <a:r>
              <a:rPr lang="en-US" sz="1500" dirty="0"/>
              <a:t> Lagoon</a:t>
            </a:r>
          </a:p>
          <a:p>
            <a:pPr marL="0" indent="0">
              <a:lnSpc>
                <a:spcPct val="110000"/>
              </a:lnSpc>
              <a:buNone/>
            </a:pPr>
            <a:r>
              <a:rPr lang="en-US" sz="1500" dirty="0"/>
              <a:t>Plaque 5 – Dragon’s Den neighborhood</a:t>
            </a:r>
          </a:p>
          <a:p>
            <a:pPr marL="0" indent="0">
              <a:lnSpc>
                <a:spcPct val="110000"/>
              </a:lnSpc>
              <a:buNone/>
            </a:pPr>
            <a:r>
              <a:rPr lang="en-US" sz="1500" dirty="0"/>
              <a:t>Plaque 6 – Haul of Heroes department store</a:t>
            </a:r>
          </a:p>
          <a:p>
            <a:pPr marL="0" indent="0">
              <a:lnSpc>
                <a:spcPct val="110000"/>
              </a:lnSpc>
              <a:buNone/>
            </a:pPr>
            <a:r>
              <a:rPr lang="en-US" sz="1500" dirty="0"/>
              <a:t>Plaque 7 – </a:t>
            </a:r>
            <a:r>
              <a:rPr lang="en-US" sz="1500" dirty="0" err="1"/>
              <a:t>Darklore</a:t>
            </a:r>
            <a:r>
              <a:rPr lang="en-US" sz="1500" dirty="0"/>
              <a:t> Manor</a:t>
            </a:r>
          </a:p>
          <a:p>
            <a:pPr marL="0" indent="0">
              <a:lnSpc>
                <a:spcPct val="110000"/>
              </a:lnSpc>
              <a:buNone/>
            </a:pPr>
            <a:r>
              <a:rPr lang="en-US" sz="1500" dirty="0"/>
              <a:t>Plaque 8 – Brute Ground Zero</a:t>
            </a:r>
          </a:p>
          <a:p>
            <a:pPr marL="0" indent="0">
              <a:lnSpc>
                <a:spcPct val="110000"/>
              </a:lnSpc>
              <a:buNone/>
            </a:pPr>
            <a:r>
              <a:rPr lang="en-US" sz="1500" dirty="0"/>
              <a:t>Plaque 9 – The Restaurant With No Name</a:t>
            </a:r>
          </a:p>
          <a:p>
            <a:pPr marL="0" indent="0">
              <a:lnSpc>
                <a:spcPct val="110000"/>
              </a:lnSpc>
              <a:buNone/>
            </a:pPr>
            <a:r>
              <a:rPr lang="en-US" sz="1500" dirty="0"/>
              <a:t>Plaque 10 – </a:t>
            </a:r>
            <a:r>
              <a:rPr lang="en-US" sz="1500" dirty="0" err="1"/>
              <a:t>Heroica</a:t>
            </a:r>
            <a:r>
              <a:rPr lang="en-US" sz="1500" dirty="0"/>
              <a:t> City Hall</a:t>
            </a:r>
          </a:p>
          <a:p>
            <a:pPr marL="0" indent="0">
              <a:lnSpc>
                <a:spcPct val="110000"/>
              </a:lnSpc>
              <a:buNone/>
            </a:pPr>
            <a:r>
              <a:rPr lang="en-US" sz="1500" dirty="0"/>
              <a:t>Plaque 11 – Lieberman Building (office building)</a:t>
            </a:r>
          </a:p>
          <a:p>
            <a:pPr marL="0" indent="0">
              <a:lnSpc>
                <a:spcPct val="110000"/>
              </a:lnSpc>
              <a:buNone/>
            </a:pPr>
            <a:r>
              <a:rPr lang="en-US" sz="1500" dirty="0"/>
              <a:t>Plaque 12 – Intersection of Siegel Avenue and Schuster Street</a:t>
            </a:r>
          </a:p>
          <a:p>
            <a:pPr marL="0" indent="0">
              <a:lnSpc>
                <a:spcPct val="110000"/>
              </a:lnSpc>
              <a:buNone/>
            </a:pPr>
            <a:r>
              <a:rPr lang="en-US" sz="1500" dirty="0"/>
              <a:t>Plaque 13 – Ross’ Gym</a:t>
            </a:r>
          </a:p>
          <a:p>
            <a:pPr marL="0" indent="0">
              <a:lnSpc>
                <a:spcPct val="110000"/>
              </a:lnSpc>
              <a:buNone/>
            </a:pPr>
            <a:r>
              <a:rPr lang="en-US" sz="1500" dirty="0"/>
              <a:t>Plaque 14 – The Busiek (apartment building)</a:t>
            </a:r>
          </a:p>
          <a:p>
            <a:pPr marL="0" indent="0">
              <a:lnSpc>
                <a:spcPct val="110000"/>
              </a:lnSpc>
              <a:buNone/>
            </a:pPr>
            <a:r>
              <a:rPr lang="en-US" sz="1500" dirty="0"/>
              <a:t>Plaque 15 – Redacted (government building, purpose unknown)</a:t>
            </a:r>
          </a:p>
        </p:txBody>
      </p:sp>
    </p:spTree>
    <p:extLst>
      <p:ext uri="{BB962C8B-B14F-4D97-AF65-F5344CB8AC3E}">
        <p14:creationId xmlns:p14="http://schemas.microsoft.com/office/powerpoint/2010/main" val="379329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CFA8-880A-C23A-5ABC-C482F95E5925}"/>
              </a:ext>
            </a:extLst>
          </p:cNvPr>
          <p:cNvSpPr>
            <a:spLocks noGrp="1"/>
          </p:cNvSpPr>
          <p:nvPr>
            <p:ph type="title"/>
          </p:nvPr>
        </p:nvSpPr>
        <p:spPr>
          <a:xfrm>
            <a:off x="720000" y="619200"/>
            <a:ext cx="5760040" cy="1477328"/>
          </a:xfrm>
        </p:spPr>
        <p:txBody>
          <a:bodyPr wrap="square" anchor="ctr">
            <a:normAutofit/>
          </a:bodyPr>
          <a:lstStyle/>
          <a:p>
            <a:r>
              <a:rPr lang="en-US" dirty="0"/>
              <a:t>Overarching Story/Theme</a:t>
            </a:r>
          </a:p>
        </p:txBody>
      </p:sp>
      <p:sp>
        <p:nvSpPr>
          <p:cNvPr id="3" name="Content Placeholder 2">
            <a:extLst>
              <a:ext uri="{FF2B5EF4-FFF2-40B4-BE49-F238E27FC236}">
                <a16:creationId xmlns:a16="http://schemas.microsoft.com/office/drawing/2014/main" id="{4140B6C7-24BB-D98E-5886-AC090D132074}"/>
              </a:ext>
            </a:extLst>
          </p:cNvPr>
          <p:cNvSpPr>
            <a:spLocks noGrp="1"/>
          </p:cNvSpPr>
          <p:nvPr>
            <p:ph idx="1"/>
          </p:nvPr>
        </p:nvSpPr>
        <p:spPr>
          <a:xfrm>
            <a:off x="720000" y="1553284"/>
            <a:ext cx="4991962" cy="3216273"/>
          </a:xfrm>
        </p:spPr>
        <p:txBody>
          <a:bodyPr>
            <a:noAutofit/>
          </a:bodyPr>
          <a:lstStyle/>
          <a:p>
            <a:pPr marL="0" indent="0">
              <a:lnSpc>
                <a:spcPct val="110000"/>
              </a:lnSpc>
              <a:buNone/>
            </a:pPr>
            <a:endParaRPr lang="en-US" sz="1600" dirty="0"/>
          </a:p>
          <a:p>
            <a:pPr marL="0" indent="0">
              <a:lnSpc>
                <a:spcPct val="110000"/>
              </a:lnSpc>
              <a:buNone/>
            </a:pPr>
            <a:r>
              <a:rPr lang="en-US" sz="1800" dirty="0"/>
              <a:t>You are invited to </a:t>
            </a:r>
            <a:r>
              <a:rPr lang="en-US" sz="1800" dirty="0" err="1"/>
              <a:t>Heroica</a:t>
            </a:r>
            <a:r>
              <a:rPr lang="en-US" sz="1800" dirty="0"/>
              <a:t>, the City of Superheroes, for the first-ever Origins Day! To keep pace with the many growing threats to the safety of the world, the city’s defenders have joined forces to create a new generation of superheroes . . . one of whom just might be you! And always remember our city slogan, “Everyone can be a superhero!”</a:t>
            </a:r>
          </a:p>
        </p:txBody>
      </p:sp>
      <p:pic>
        <p:nvPicPr>
          <p:cNvPr id="4098" name="Picture 2" descr="Superhero — Alcohol &amp; Drug Awareness Center for the Concho Valley">
            <a:extLst>
              <a:ext uri="{FF2B5EF4-FFF2-40B4-BE49-F238E27FC236}">
                <a16:creationId xmlns:a16="http://schemas.microsoft.com/office/drawing/2014/main" id="{2D9728C1-E750-2729-9632-FEFCC4075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36" r="23724"/>
          <a:stretch/>
        </p:blipFill>
        <p:spPr bwMode="auto">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2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AC115-F9BA-BDB8-7462-4B6C590008B6}"/>
              </a:ext>
            </a:extLst>
          </p:cNvPr>
          <p:cNvSpPr>
            <a:spLocks noGrp="1"/>
          </p:cNvSpPr>
          <p:nvPr>
            <p:ph type="title"/>
          </p:nvPr>
        </p:nvSpPr>
        <p:spPr>
          <a:xfrm>
            <a:off x="6480000" y="619200"/>
            <a:ext cx="4991961" cy="1477328"/>
          </a:xfrm>
        </p:spPr>
        <p:txBody>
          <a:bodyPr wrap="square" anchor="ctr">
            <a:normAutofit/>
          </a:bodyPr>
          <a:lstStyle/>
          <a:p>
            <a:r>
              <a:rPr lang="en-US" dirty="0"/>
              <a:t>Characters - Heroes</a:t>
            </a:r>
          </a:p>
        </p:txBody>
      </p:sp>
      <p:pic>
        <p:nvPicPr>
          <p:cNvPr id="4" name="Picture 3">
            <a:extLst>
              <a:ext uri="{FF2B5EF4-FFF2-40B4-BE49-F238E27FC236}">
                <a16:creationId xmlns:a16="http://schemas.microsoft.com/office/drawing/2014/main" id="{3E5A93D7-95ED-CF3B-320A-4BDC51A0C2B1}"/>
              </a:ext>
            </a:extLst>
          </p:cNvPr>
          <p:cNvPicPr>
            <a:picLocks noChangeAspect="1"/>
          </p:cNvPicPr>
          <p:nvPr/>
        </p:nvPicPr>
        <p:blipFill rotWithShape="1">
          <a:blip r:embed="rId2"/>
          <a:srcRect l="51363" r="214"/>
          <a:stretch/>
        </p:blipFill>
        <p:spPr>
          <a:xfrm flipH="1">
            <a:off x="20" y="10"/>
            <a:ext cx="5903713" cy="685800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966B7721-0220-8CE7-C544-D7DE3046D592}"/>
              </a:ext>
            </a:extLst>
          </p:cNvPr>
          <p:cNvSpPr>
            <a:spLocks noGrp="1"/>
          </p:cNvSpPr>
          <p:nvPr>
            <p:ph idx="1"/>
          </p:nvPr>
        </p:nvSpPr>
        <p:spPr>
          <a:xfrm>
            <a:off x="6480000" y="2541600"/>
            <a:ext cx="4991962" cy="3216273"/>
          </a:xfrm>
        </p:spPr>
        <p:txBody>
          <a:bodyPr>
            <a:normAutofit/>
          </a:bodyPr>
          <a:lstStyle/>
          <a:p>
            <a:pPr>
              <a:lnSpc>
                <a:spcPct val="110000"/>
              </a:lnSpc>
            </a:pPr>
            <a:r>
              <a:rPr lang="en-US" sz="1400" b="1" dirty="0">
                <a:latin typeface="Arial" panose="020B0604020202020204" pitchFamily="34" charset="0"/>
                <a:cs typeface="Arial" panose="020B0604020202020204" pitchFamily="34" charset="0"/>
              </a:rPr>
              <a:t>Professor Praetorian </a:t>
            </a:r>
            <a:r>
              <a:rPr lang="en-US" sz="1400" dirty="0">
                <a:latin typeface="Arial" panose="020B0604020202020204" pitchFamily="34" charset="0"/>
                <a:cs typeface="Arial" panose="020B0604020202020204" pitchFamily="34" charset="0"/>
              </a:rPr>
              <a:t>- </a:t>
            </a:r>
            <a:r>
              <a:rPr lang="en-US" sz="1400" kern="0" dirty="0" err="1">
                <a:effectLst/>
                <a:latin typeface="Arial" panose="020B0604020202020204" pitchFamily="34" charset="0"/>
                <a:ea typeface="Times New Roman" panose="02020603050405020304" pitchFamily="18" charset="0"/>
                <a:cs typeface="Arial" panose="020B0604020202020204" pitchFamily="34" charset="0"/>
              </a:rPr>
              <a:t>Heroica’s</a:t>
            </a:r>
            <a:r>
              <a:rPr lang="en-US" sz="1400" kern="0" dirty="0">
                <a:effectLst/>
                <a:latin typeface="Arial" panose="020B0604020202020204" pitchFamily="34" charset="0"/>
                <a:ea typeface="Times New Roman" panose="02020603050405020304" pitchFamily="18" charset="0"/>
                <a:cs typeface="Arial" panose="020B0604020202020204" pitchFamily="34" charset="0"/>
              </a:rPr>
              <a:t> favorite son and its “Prime Paragon of Propriety.”</a:t>
            </a:r>
          </a:p>
          <a:p>
            <a:pPr>
              <a:lnSpc>
                <a:spcPct val="110000"/>
              </a:lnSpc>
            </a:pPr>
            <a:r>
              <a:rPr lang="en-US" sz="1400" b="1" kern="0" dirty="0" err="1">
                <a:latin typeface="Arial" panose="020B0604020202020204" pitchFamily="34" charset="0"/>
                <a:cs typeface="Arial" panose="020B0604020202020204" pitchFamily="34" charset="0"/>
              </a:rPr>
              <a:t>KnightGuard</a:t>
            </a:r>
            <a:r>
              <a:rPr lang="en-US" sz="1400" kern="0" dirty="0">
                <a:latin typeface="Arial" panose="020B0604020202020204" pitchFamily="34" charset="0"/>
                <a:cs typeface="Arial" panose="020B0604020202020204" pitchFamily="34" charset="0"/>
              </a:rPr>
              <a:t> – </a:t>
            </a:r>
            <a:r>
              <a:rPr lang="en-US" sz="1400" kern="0" dirty="0" err="1">
                <a:latin typeface="Arial" panose="020B0604020202020204" pitchFamily="34" charset="0"/>
                <a:cs typeface="Arial" panose="020B0604020202020204" pitchFamily="34" charset="0"/>
              </a:rPr>
              <a:t>Heroica’s</a:t>
            </a:r>
            <a:r>
              <a:rPr lang="en-US" sz="1400" kern="0" dirty="0">
                <a:latin typeface="Arial" panose="020B0604020202020204" pitchFamily="34" charset="0"/>
                <a:cs typeface="Arial" panose="020B0604020202020204" pitchFamily="34" charset="0"/>
              </a:rPr>
              <a:t> dark avenger of the night.</a:t>
            </a:r>
          </a:p>
          <a:p>
            <a:pPr>
              <a:lnSpc>
                <a:spcPct val="110000"/>
              </a:lnSpc>
            </a:pPr>
            <a:r>
              <a:rPr lang="en-US" sz="1400" b="1" kern="0" dirty="0" err="1">
                <a:latin typeface="Arial" panose="020B0604020202020204" pitchFamily="34" charset="0"/>
                <a:cs typeface="Arial" panose="020B0604020202020204" pitchFamily="34" charset="0"/>
              </a:rPr>
              <a:t>LazerBlast</a:t>
            </a:r>
            <a:r>
              <a:rPr lang="en-US" sz="1400" b="1" kern="0" dirty="0">
                <a:latin typeface="Arial" panose="020B0604020202020204" pitchFamily="34" charset="0"/>
                <a:cs typeface="Arial" panose="020B0604020202020204" pitchFamily="34" charset="0"/>
              </a:rPr>
              <a:t> </a:t>
            </a:r>
            <a:r>
              <a:rPr lang="en-US" sz="1400" kern="0" dirty="0">
                <a:latin typeface="Arial" panose="020B0604020202020204" pitchFamily="34" charset="0"/>
                <a:cs typeface="Arial" panose="020B0604020202020204" pitchFamily="34" charset="0"/>
              </a:rPr>
              <a:t>– Working mom and district attorney by day, superhero by night.</a:t>
            </a:r>
          </a:p>
          <a:p>
            <a:pPr>
              <a:lnSpc>
                <a:spcPct val="110000"/>
              </a:lnSpc>
            </a:pPr>
            <a:r>
              <a:rPr lang="en-US" sz="1400" b="1" kern="0" dirty="0">
                <a:latin typeface="Arial" panose="020B0604020202020204" pitchFamily="34" charset="0"/>
                <a:cs typeface="Arial" panose="020B0604020202020204" pitchFamily="34" charset="0"/>
              </a:rPr>
              <a:t>The </a:t>
            </a:r>
            <a:r>
              <a:rPr lang="en-US" sz="1400" b="1" kern="0" dirty="0" err="1">
                <a:latin typeface="Arial" panose="020B0604020202020204" pitchFamily="34" charset="0"/>
                <a:cs typeface="Arial" panose="020B0604020202020204" pitchFamily="34" charset="0"/>
              </a:rPr>
              <a:t>Darklore</a:t>
            </a:r>
            <a:r>
              <a:rPr lang="en-US" sz="1400" b="1" kern="0" dirty="0">
                <a:latin typeface="Arial" panose="020B0604020202020204" pitchFamily="34" charset="0"/>
                <a:cs typeface="Arial" panose="020B0604020202020204" pitchFamily="34" charset="0"/>
              </a:rPr>
              <a:t> Family - </a:t>
            </a:r>
            <a:r>
              <a:rPr lang="en-US" sz="1400" kern="0" dirty="0">
                <a:effectLst/>
                <a:latin typeface="Arial" panose="020B0604020202020204" pitchFamily="34" charset="0"/>
                <a:ea typeface="Times New Roman" panose="02020603050405020304" pitchFamily="18" charset="0"/>
                <a:cs typeface="Arial" panose="020B0604020202020204" pitchFamily="34" charset="0"/>
              </a:rPr>
              <a:t>A family of wizards, warlocks, witches, and sorcerers whose lineage goes back to the founding of the city.</a:t>
            </a:r>
          </a:p>
          <a:p>
            <a:pPr>
              <a:lnSpc>
                <a:spcPct val="110000"/>
              </a:lnSpc>
            </a:pPr>
            <a:r>
              <a:rPr lang="en-US" sz="1400" b="1" kern="0" dirty="0" err="1">
                <a:latin typeface="Arial" panose="020B0604020202020204" pitchFamily="34" charset="0"/>
                <a:cs typeface="Arial" panose="020B0604020202020204" pitchFamily="34" charset="0"/>
              </a:rPr>
              <a:t>DragonGirl</a:t>
            </a:r>
            <a:r>
              <a:rPr lang="en-US" sz="1400" b="1" kern="0" dirty="0">
                <a:latin typeface="Arial" panose="020B0604020202020204" pitchFamily="34" charset="0"/>
                <a:cs typeface="Arial" panose="020B0604020202020204" pitchFamily="34" charset="0"/>
              </a:rPr>
              <a:t> &amp; </a:t>
            </a:r>
            <a:r>
              <a:rPr lang="en-US" sz="1400" b="1" kern="0" dirty="0" err="1">
                <a:latin typeface="Arial" panose="020B0604020202020204" pitchFamily="34" charset="0"/>
                <a:cs typeface="Arial" panose="020B0604020202020204" pitchFamily="34" charset="0"/>
              </a:rPr>
              <a:t>Sparklebreath</a:t>
            </a:r>
            <a:r>
              <a:rPr lang="en-US" sz="1400" kern="0" dirty="0">
                <a:latin typeface="Arial" panose="020B0604020202020204" pitchFamily="34" charset="0"/>
                <a:cs typeface="Arial" panose="020B0604020202020204" pitchFamily="34" charset="0"/>
              </a:rPr>
              <a:t> – An 11-year-old girl with a pet dragon.</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94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FB301-E1E5-C637-51B3-63EE2C864502}"/>
              </a:ext>
            </a:extLst>
          </p:cNvPr>
          <p:cNvSpPr>
            <a:spLocks noGrp="1"/>
          </p:cNvSpPr>
          <p:nvPr>
            <p:ph type="title"/>
          </p:nvPr>
        </p:nvSpPr>
        <p:spPr>
          <a:xfrm>
            <a:off x="6480000" y="619200"/>
            <a:ext cx="4991961" cy="1477328"/>
          </a:xfrm>
        </p:spPr>
        <p:txBody>
          <a:bodyPr wrap="square" anchor="ctr">
            <a:normAutofit/>
          </a:bodyPr>
          <a:lstStyle/>
          <a:p>
            <a:r>
              <a:rPr lang="en-US" dirty="0"/>
              <a:t>Characters - Villains</a:t>
            </a:r>
          </a:p>
        </p:txBody>
      </p:sp>
      <p:pic>
        <p:nvPicPr>
          <p:cNvPr id="4" name="Picture 3">
            <a:extLst>
              <a:ext uri="{FF2B5EF4-FFF2-40B4-BE49-F238E27FC236}">
                <a16:creationId xmlns:a16="http://schemas.microsoft.com/office/drawing/2014/main" id="{E91A8F13-C977-7469-E12E-32E57AF132AB}"/>
              </a:ext>
            </a:extLst>
          </p:cNvPr>
          <p:cNvPicPr>
            <a:picLocks noChangeAspect="1"/>
          </p:cNvPicPr>
          <p:nvPr/>
        </p:nvPicPr>
        <p:blipFill rotWithShape="1">
          <a:blip r:embed="rId2"/>
          <a:srcRect l="21576" r="22254"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10EF4EBE-694A-EA25-144E-EAD1D9587B49}"/>
              </a:ext>
            </a:extLst>
          </p:cNvPr>
          <p:cNvSpPr>
            <a:spLocks noGrp="1"/>
          </p:cNvSpPr>
          <p:nvPr>
            <p:ph idx="1"/>
          </p:nvPr>
        </p:nvSpPr>
        <p:spPr>
          <a:xfrm>
            <a:off x="6480000" y="2541600"/>
            <a:ext cx="4991962" cy="3216273"/>
          </a:xfrm>
        </p:spPr>
        <p:txBody>
          <a:bodyPr>
            <a:normAutofit/>
          </a:bodyPr>
          <a:lstStyle/>
          <a:p>
            <a:pPr>
              <a:lnSpc>
                <a:spcPct val="110000"/>
              </a:lnSpc>
            </a:pPr>
            <a:r>
              <a:rPr lang="en-US" sz="1700" b="1">
                <a:latin typeface="Arial" panose="020B0604020202020204" pitchFamily="34" charset="0"/>
                <a:cs typeface="Arial" panose="020B0604020202020204" pitchFamily="34" charset="0"/>
              </a:rPr>
              <a:t>David Samson</a:t>
            </a:r>
            <a:r>
              <a:rPr lang="en-US" sz="1700">
                <a:latin typeface="Arial" panose="020B0604020202020204" pitchFamily="34" charset="0"/>
                <a:cs typeface="Arial" panose="020B0604020202020204" pitchFamily="34" charset="0"/>
              </a:rPr>
              <a:t> – A millionaire, genius business magnate who secretly controls the city’s villains.</a:t>
            </a:r>
          </a:p>
          <a:p>
            <a:pPr>
              <a:lnSpc>
                <a:spcPct val="110000"/>
              </a:lnSpc>
            </a:pPr>
            <a:r>
              <a:rPr lang="en-US" sz="1700" b="1">
                <a:latin typeface="Arial" panose="020B0604020202020204" pitchFamily="34" charset="0"/>
                <a:cs typeface="Arial" panose="020B0604020202020204" pitchFamily="34" charset="0"/>
              </a:rPr>
              <a:t>The Brute </a:t>
            </a:r>
            <a:r>
              <a:rPr lang="en-US" sz="1700">
                <a:latin typeface="Arial" panose="020B0604020202020204" pitchFamily="34" charset="0"/>
                <a:cs typeface="Arial" panose="020B0604020202020204" pitchFamily="34" charset="0"/>
              </a:rPr>
              <a:t>- </a:t>
            </a:r>
            <a:r>
              <a:rPr lang="en-US" sz="1700" kern="0">
                <a:effectLst/>
                <a:latin typeface="Arial" panose="020B0604020202020204" pitchFamily="34" charset="0"/>
                <a:ea typeface="Times New Roman" panose="02020603050405020304" pitchFamily="18" charset="0"/>
                <a:cs typeface="Arial" panose="020B0604020202020204" pitchFamily="34" charset="0"/>
              </a:rPr>
              <a:t>Eight feet, four hundred pounds of pure, mysterious purple muscle and rage</a:t>
            </a:r>
            <a:r>
              <a:rPr lang="en-US" sz="1700" kern="0">
                <a:latin typeface="Arial" panose="020B0604020202020204" pitchFamily="34" charset="0"/>
                <a:ea typeface="Times New Roman" panose="02020603050405020304" pitchFamily="18" charset="0"/>
                <a:cs typeface="Arial" panose="020B0604020202020204" pitchFamily="34" charset="0"/>
              </a:rPr>
              <a:t>.</a:t>
            </a:r>
          </a:p>
          <a:p>
            <a:pPr>
              <a:lnSpc>
                <a:spcPct val="110000"/>
              </a:lnSpc>
            </a:pPr>
            <a:r>
              <a:rPr lang="en-US" sz="1700" b="1" kern="0">
                <a:latin typeface="Arial" panose="020B0604020202020204" pitchFamily="34" charset="0"/>
                <a:cs typeface="Arial" panose="020B0604020202020204" pitchFamily="34" charset="0"/>
              </a:rPr>
              <a:t>Erika </a:t>
            </a:r>
            <a:r>
              <a:rPr lang="en-US" sz="1700" b="1" kern="0" err="1">
                <a:latin typeface="Arial" panose="020B0604020202020204" pitchFamily="34" charset="0"/>
                <a:cs typeface="Arial" panose="020B0604020202020204" pitchFamily="34" charset="0"/>
              </a:rPr>
              <a:t>Darklore</a:t>
            </a:r>
            <a:r>
              <a:rPr lang="en-US" sz="1700" kern="0">
                <a:latin typeface="Arial" panose="020B0604020202020204" pitchFamily="34" charset="0"/>
                <a:cs typeface="Arial" panose="020B0604020202020204" pitchFamily="34" charset="0"/>
              </a:rPr>
              <a:t> - </a:t>
            </a:r>
            <a:r>
              <a:rPr lang="en-US" sz="1700" kern="0">
                <a:effectLst/>
                <a:latin typeface="Arial" panose="020B0604020202020204" pitchFamily="34" charset="0"/>
                <a:ea typeface="Times New Roman" panose="02020603050405020304" pitchFamily="18" charset="0"/>
                <a:cs typeface="Arial" panose="020B0604020202020204" pitchFamily="34" charset="0"/>
              </a:rPr>
              <a:t>The black sheep of the </a:t>
            </a:r>
            <a:r>
              <a:rPr lang="en-US" sz="1700" kern="0" err="1">
                <a:effectLst/>
                <a:latin typeface="Arial" panose="020B0604020202020204" pitchFamily="34" charset="0"/>
                <a:ea typeface="Times New Roman" panose="02020603050405020304" pitchFamily="18" charset="0"/>
                <a:cs typeface="Arial" panose="020B0604020202020204" pitchFamily="34" charset="0"/>
              </a:rPr>
              <a:t>Darklore</a:t>
            </a:r>
            <a:r>
              <a:rPr lang="en-US" sz="1700" kern="0">
                <a:effectLst/>
                <a:latin typeface="Arial" panose="020B0604020202020204" pitchFamily="34" charset="0"/>
                <a:ea typeface="Times New Roman" panose="02020603050405020304" pitchFamily="18" charset="0"/>
                <a:cs typeface="Arial" panose="020B0604020202020204" pitchFamily="34" charset="0"/>
              </a:rPr>
              <a:t> Family, and its one current practitioner of black magic</a:t>
            </a:r>
            <a:r>
              <a:rPr lang="en-US" sz="1700" kern="0">
                <a:latin typeface="Arial" panose="020B0604020202020204" pitchFamily="34" charset="0"/>
                <a:ea typeface="Times New Roman" panose="02020603050405020304" pitchFamily="18" charset="0"/>
                <a:cs typeface="Arial" panose="020B0604020202020204" pitchFamily="34" charset="0"/>
              </a:rPr>
              <a:t>.</a:t>
            </a:r>
          </a:p>
          <a:p>
            <a:pPr>
              <a:lnSpc>
                <a:spcPct val="110000"/>
              </a:lnSpc>
            </a:pPr>
            <a:r>
              <a:rPr lang="en-US" sz="1700" b="1" kern="0">
                <a:effectLst/>
                <a:latin typeface="Arial" panose="020B0604020202020204" pitchFamily="34" charset="0"/>
                <a:ea typeface="Times New Roman" panose="02020603050405020304" pitchFamily="18" charset="0"/>
                <a:cs typeface="Arial" panose="020B0604020202020204" pitchFamily="34" charset="0"/>
              </a:rPr>
              <a:t>The Association of Clean Living</a:t>
            </a:r>
            <a:r>
              <a:rPr lang="en-US" sz="1700" kern="0">
                <a:effectLst/>
                <a:latin typeface="Arial" panose="020B0604020202020204" pitchFamily="34" charset="0"/>
                <a:ea typeface="Times New Roman" panose="02020603050405020304" pitchFamily="18" charset="0"/>
                <a:cs typeface="Arial" panose="020B0604020202020204" pitchFamily="34" charset="0"/>
              </a:rPr>
              <a:t> – A death cult masquerading as a gym/fitness club franchise.</a:t>
            </a:r>
            <a:endParaRPr lang="en-US" sz="1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11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DC3F7AD5-8D99-5BC7-E050-64FF52C17E14}"/>
              </a:ext>
            </a:extLst>
          </p:cNvPr>
          <p:cNvSpPr>
            <a:spLocks noGrp="1"/>
          </p:cNvSpPr>
          <p:nvPr>
            <p:ph type="title"/>
          </p:nvPr>
        </p:nvSpPr>
        <p:spPr>
          <a:xfrm>
            <a:off x="720000" y="619201"/>
            <a:ext cx="5003800" cy="1477328"/>
          </a:xfrm>
        </p:spPr>
        <p:txBody>
          <a:bodyPr>
            <a:normAutofit/>
          </a:bodyPr>
          <a:lstStyle/>
          <a:p>
            <a:r>
              <a:rPr lang="en-US" dirty="0"/>
              <a:t>E-Ticket Dark Ride – The Hero’s Journey</a:t>
            </a:r>
          </a:p>
        </p:txBody>
      </p:sp>
      <p:pic>
        <p:nvPicPr>
          <p:cNvPr id="4" name="Picture 3">
            <a:extLst>
              <a:ext uri="{FF2B5EF4-FFF2-40B4-BE49-F238E27FC236}">
                <a16:creationId xmlns:a16="http://schemas.microsoft.com/office/drawing/2014/main" id="{6D39C7C0-5D55-1DF7-D579-A5807562EE3D}"/>
              </a:ext>
            </a:extLst>
          </p:cNvPr>
          <p:cNvPicPr>
            <a:picLocks noChangeAspect="1"/>
          </p:cNvPicPr>
          <p:nvPr/>
        </p:nvPicPr>
        <p:blipFill>
          <a:blip r:embed="rId2"/>
          <a:stretch>
            <a:fillRect/>
          </a:stretch>
        </p:blipFill>
        <p:spPr>
          <a:xfrm>
            <a:off x="829765" y="2636839"/>
            <a:ext cx="4796109"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Content Placeholder 2">
            <a:extLst>
              <a:ext uri="{FF2B5EF4-FFF2-40B4-BE49-F238E27FC236}">
                <a16:creationId xmlns:a16="http://schemas.microsoft.com/office/drawing/2014/main" id="{953D7DAE-963B-1F8A-502C-5257E9FEAF8C}"/>
              </a:ext>
            </a:extLst>
          </p:cNvPr>
          <p:cNvSpPr>
            <a:spLocks noGrp="1"/>
          </p:cNvSpPr>
          <p:nvPr>
            <p:ph idx="1"/>
          </p:nvPr>
        </p:nvSpPr>
        <p:spPr>
          <a:xfrm>
            <a:off x="6480000" y="633600"/>
            <a:ext cx="4991962" cy="5135374"/>
          </a:xfrm>
        </p:spPr>
        <p:txBody>
          <a:bodyPr>
            <a:normAutofit/>
          </a:bodyPr>
          <a:lstStyle/>
          <a:p>
            <a:pPr marL="0" indent="0">
              <a:buNone/>
            </a:pPr>
            <a:r>
              <a:rPr lang="en-US" b="1" dirty="0">
                <a:effectLst/>
                <a:latin typeface="Helvetica" pitchFamily="2" charset="0"/>
              </a:rPr>
              <a:t>Logline</a:t>
            </a:r>
            <a:r>
              <a:rPr lang="en-US" dirty="0">
                <a:effectLst/>
                <a:latin typeface="Helvetica" pitchFamily="2" charset="0"/>
              </a:rPr>
              <a:t>: Live the life of a superhero in this special invited tour of </a:t>
            </a:r>
            <a:r>
              <a:rPr lang="en-US" dirty="0" err="1">
                <a:effectLst/>
                <a:latin typeface="Helvetica" pitchFamily="2" charset="0"/>
              </a:rPr>
              <a:t>Heroica</a:t>
            </a:r>
            <a:r>
              <a:rPr lang="en-US" dirty="0">
                <a:effectLst/>
                <a:latin typeface="Helvetica" pitchFamily="2" charset="0"/>
              </a:rPr>
              <a:t>! When an emergency arises, visitors will have to take a more active role in helping </a:t>
            </a:r>
            <a:r>
              <a:rPr lang="en-US" dirty="0" err="1">
                <a:effectLst/>
                <a:latin typeface="Helvetica" pitchFamily="2" charset="0"/>
              </a:rPr>
              <a:t>Heroica’s</a:t>
            </a:r>
            <a:r>
              <a:rPr lang="en-US" dirty="0">
                <a:effectLst/>
                <a:latin typeface="Helvetica" pitchFamily="2" charset="0"/>
              </a:rPr>
              <a:t> dark urban avenger, </a:t>
            </a:r>
            <a:r>
              <a:rPr lang="en-US" dirty="0" err="1">
                <a:effectLst/>
                <a:latin typeface="Helvetica" pitchFamily="2" charset="0"/>
              </a:rPr>
              <a:t>KnightGuard</a:t>
            </a:r>
            <a:r>
              <a:rPr lang="en-US" dirty="0">
                <a:effectLst/>
                <a:latin typeface="Helvetica" pitchFamily="2" charset="0"/>
              </a:rPr>
              <a:t>, save the city from an organized attack by its greatest villains!</a:t>
            </a:r>
          </a:p>
          <a:p>
            <a:endParaRPr lang="en-US" dirty="0">
              <a:effectLst/>
              <a:latin typeface="Helvetica" pitchFamily="2" charset="0"/>
            </a:endParaRPr>
          </a:p>
          <a:p>
            <a:endParaRPr lang="en-US" dirty="0"/>
          </a:p>
        </p:txBody>
      </p:sp>
    </p:spTree>
    <p:extLst>
      <p:ext uri="{BB962C8B-B14F-4D97-AF65-F5344CB8AC3E}">
        <p14:creationId xmlns:p14="http://schemas.microsoft.com/office/powerpoint/2010/main" val="174135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67018-8D59-95FE-D7E3-8999272EE1A5}"/>
              </a:ext>
            </a:extLst>
          </p:cNvPr>
          <p:cNvSpPr>
            <a:spLocks noGrp="1"/>
          </p:cNvSpPr>
          <p:nvPr>
            <p:ph type="title"/>
          </p:nvPr>
        </p:nvSpPr>
        <p:spPr>
          <a:xfrm>
            <a:off x="6480000" y="619200"/>
            <a:ext cx="4991961" cy="1477328"/>
          </a:xfrm>
        </p:spPr>
        <p:txBody>
          <a:bodyPr wrap="square" anchor="ctr">
            <a:normAutofit/>
          </a:bodyPr>
          <a:lstStyle/>
          <a:p>
            <a:r>
              <a:rPr lang="en-US" dirty="0"/>
              <a:t>E-Ticket Dark Ride – The Hero’s Journey</a:t>
            </a:r>
          </a:p>
        </p:txBody>
      </p:sp>
      <p:pic>
        <p:nvPicPr>
          <p:cNvPr id="4" name="Picture 3">
            <a:extLst>
              <a:ext uri="{FF2B5EF4-FFF2-40B4-BE49-F238E27FC236}">
                <a16:creationId xmlns:a16="http://schemas.microsoft.com/office/drawing/2014/main" id="{FA21647D-4B26-BC3F-8F25-5211C7B31569}"/>
              </a:ext>
            </a:extLst>
          </p:cNvPr>
          <p:cNvPicPr>
            <a:picLocks noChangeAspect="1"/>
          </p:cNvPicPr>
          <p:nvPr/>
        </p:nvPicPr>
        <p:blipFill rotWithShape="1">
          <a:blip r:embed="rId2"/>
          <a:srcRect t="8811" r="2" b="2"/>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71F1A83A-9D42-F54F-A7D4-89809895879E}"/>
              </a:ext>
            </a:extLst>
          </p:cNvPr>
          <p:cNvSpPr>
            <a:spLocks noGrp="1"/>
          </p:cNvSpPr>
          <p:nvPr>
            <p:ph idx="1"/>
          </p:nvPr>
        </p:nvSpPr>
        <p:spPr>
          <a:xfrm>
            <a:off x="6480000" y="2541600"/>
            <a:ext cx="4991962" cy="3216273"/>
          </a:xfrm>
        </p:spPr>
        <p:txBody>
          <a:bodyPr>
            <a:normAutofit/>
          </a:bodyPr>
          <a:lstStyle/>
          <a:p>
            <a:pPr marL="0" indent="0">
              <a:lnSpc>
                <a:spcPct val="110000"/>
              </a:lnSpc>
              <a:buNone/>
            </a:pPr>
            <a:r>
              <a:rPr lang="en-US" sz="1700" b="1" u="sng"/>
              <a:t>Entrance/Queue Scenes</a:t>
            </a:r>
          </a:p>
          <a:p>
            <a:pPr>
              <a:lnSpc>
                <a:spcPct val="110000"/>
              </a:lnSpc>
            </a:pPr>
            <a:r>
              <a:rPr lang="en-US" sz="1700">
                <a:effectLst/>
                <a:latin typeface="Helvetica" pitchFamily="2" charset="0"/>
              </a:rPr>
              <a:t>Entrance: The Consulate Exterior – headquarters of </a:t>
            </a:r>
            <a:r>
              <a:rPr lang="en-US" sz="1700" err="1">
                <a:effectLst/>
                <a:latin typeface="Helvetica" pitchFamily="2" charset="0"/>
              </a:rPr>
              <a:t>Heroica’s</a:t>
            </a:r>
            <a:r>
              <a:rPr lang="en-US" sz="1700">
                <a:effectLst/>
                <a:latin typeface="Helvetica" pitchFamily="2" charset="0"/>
              </a:rPr>
              <a:t> greatest </a:t>
            </a:r>
            <a:r>
              <a:rPr lang="en-US" sz="1700" err="1">
                <a:effectLst/>
                <a:latin typeface="Helvetica" pitchFamily="2" charset="0"/>
              </a:rPr>
              <a:t>superteam</a:t>
            </a:r>
            <a:endParaRPr lang="en-US" sz="1700">
              <a:effectLst/>
              <a:latin typeface="Helvetica" pitchFamily="2" charset="0"/>
            </a:endParaRPr>
          </a:p>
          <a:p>
            <a:pPr>
              <a:lnSpc>
                <a:spcPct val="110000"/>
              </a:lnSpc>
            </a:pPr>
            <a:r>
              <a:rPr lang="en-US" sz="1700">
                <a:effectLst/>
                <a:latin typeface="Helvetica" pitchFamily="2" charset="0"/>
              </a:rPr>
              <a:t>Queue Room 1: Consulate Lobby</a:t>
            </a:r>
          </a:p>
          <a:p>
            <a:pPr>
              <a:lnSpc>
                <a:spcPct val="110000"/>
              </a:lnSpc>
            </a:pPr>
            <a:r>
              <a:rPr lang="en-US" sz="1700">
                <a:effectLst/>
                <a:latin typeface="Helvetica" pitchFamily="2" charset="0"/>
              </a:rPr>
              <a:t>Queue Room 2: Consulate Trophy Room</a:t>
            </a:r>
          </a:p>
          <a:p>
            <a:pPr>
              <a:lnSpc>
                <a:spcPct val="110000"/>
              </a:lnSpc>
            </a:pPr>
            <a:r>
              <a:rPr lang="en-US" sz="1700">
                <a:effectLst/>
                <a:latin typeface="Helvetica" pitchFamily="2" charset="0"/>
              </a:rPr>
              <a:t>Queue Room 3: Consulate Meeting Room</a:t>
            </a:r>
          </a:p>
          <a:p>
            <a:pPr>
              <a:lnSpc>
                <a:spcPct val="110000"/>
              </a:lnSpc>
            </a:pPr>
            <a:r>
              <a:rPr lang="en-US" sz="1700">
                <a:effectLst/>
                <a:latin typeface="Helvetica" pitchFamily="2" charset="0"/>
              </a:rPr>
              <a:t>Queue Room 4: Consulate Private Quarters</a:t>
            </a:r>
          </a:p>
          <a:p>
            <a:pPr>
              <a:lnSpc>
                <a:spcPct val="110000"/>
              </a:lnSpc>
            </a:pPr>
            <a:endParaRPr lang="en-US" sz="1700"/>
          </a:p>
        </p:txBody>
      </p:sp>
    </p:spTree>
    <p:extLst>
      <p:ext uri="{BB962C8B-B14F-4D97-AF65-F5344CB8AC3E}">
        <p14:creationId xmlns:p14="http://schemas.microsoft.com/office/powerpoint/2010/main" val="139993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7018-8D59-95FE-D7E3-8999272EE1A5}"/>
              </a:ext>
            </a:extLst>
          </p:cNvPr>
          <p:cNvSpPr>
            <a:spLocks noGrp="1"/>
          </p:cNvSpPr>
          <p:nvPr>
            <p:ph type="title"/>
          </p:nvPr>
        </p:nvSpPr>
        <p:spPr/>
        <p:txBody>
          <a:bodyPr/>
          <a:lstStyle/>
          <a:p>
            <a:r>
              <a:rPr lang="en-US" dirty="0"/>
              <a:t>E-Ticket Dark Ride – The Hero’s Journey</a:t>
            </a:r>
          </a:p>
        </p:txBody>
      </p:sp>
      <p:sp>
        <p:nvSpPr>
          <p:cNvPr id="3" name="Content Placeholder 2">
            <a:extLst>
              <a:ext uri="{FF2B5EF4-FFF2-40B4-BE49-F238E27FC236}">
                <a16:creationId xmlns:a16="http://schemas.microsoft.com/office/drawing/2014/main" id="{71F1A83A-9D42-F54F-A7D4-89809895879E}"/>
              </a:ext>
            </a:extLst>
          </p:cNvPr>
          <p:cNvSpPr>
            <a:spLocks noGrp="1"/>
          </p:cNvSpPr>
          <p:nvPr>
            <p:ph idx="1"/>
          </p:nvPr>
        </p:nvSpPr>
        <p:spPr>
          <a:xfrm>
            <a:off x="719997" y="1529115"/>
            <a:ext cx="10728325" cy="4989689"/>
          </a:xfrm>
        </p:spPr>
        <p:txBody>
          <a:bodyPr>
            <a:normAutofit fontScale="77500" lnSpcReduction="20000"/>
          </a:bodyPr>
          <a:lstStyle/>
          <a:p>
            <a:pPr marL="0" indent="0">
              <a:buNone/>
            </a:pPr>
            <a:r>
              <a:rPr lang="en-US" b="1" u="sng" dirty="0"/>
              <a:t>Ride Scenes</a:t>
            </a:r>
          </a:p>
          <a:p>
            <a:r>
              <a:rPr lang="en-US" dirty="0">
                <a:solidFill>
                  <a:schemeClr val="tx1"/>
                </a:solidFill>
                <a:effectLst/>
                <a:latin typeface="Helvetica" pitchFamily="2" charset="0"/>
              </a:rPr>
              <a:t>Prologue: Loading Area (Consulate Vehicle Bay)</a:t>
            </a:r>
          </a:p>
          <a:p>
            <a:r>
              <a:rPr lang="en-US" dirty="0">
                <a:solidFill>
                  <a:schemeClr val="tx1"/>
                </a:solidFill>
                <a:effectLst/>
                <a:latin typeface="Helvetica" pitchFamily="2" charset="0"/>
              </a:rPr>
              <a:t>Beat 1: Exterior Tour - The vehicle exits to the exterior of the attraction, where it winds through the streets of </a:t>
            </a:r>
            <a:r>
              <a:rPr lang="en-US" dirty="0" err="1">
                <a:solidFill>
                  <a:schemeClr val="tx1"/>
                </a:solidFill>
                <a:effectLst/>
                <a:latin typeface="Helvetica" pitchFamily="2" charset="0"/>
              </a:rPr>
              <a:t>Heroica</a:t>
            </a:r>
            <a:r>
              <a:rPr lang="en-US" dirty="0">
                <a:solidFill>
                  <a:schemeClr val="tx1"/>
                </a:solidFill>
                <a:effectLst/>
                <a:latin typeface="Helvetica" pitchFamily="2" charset="0"/>
              </a:rPr>
              <a:t> on a raised platform.</a:t>
            </a:r>
          </a:p>
          <a:p>
            <a:r>
              <a:rPr lang="en-US" dirty="0">
                <a:solidFill>
                  <a:schemeClr val="tx1"/>
                </a:solidFill>
                <a:effectLst/>
                <a:latin typeface="Helvetica" pitchFamily="2" charset="0"/>
              </a:rPr>
              <a:t>Beat 2: </a:t>
            </a:r>
            <a:r>
              <a:rPr lang="en-US" dirty="0" err="1">
                <a:solidFill>
                  <a:schemeClr val="tx1"/>
                </a:solidFill>
                <a:effectLst/>
                <a:latin typeface="Helvetica" pitchFamily="2" charset="0"/>
              </a:rPr>
              <a:t>KnightGuard</a:t>
            </a:r>
            <a:r>
              <a:rPr lang="en-US" dirty="0">
                <a:solidFill>
                  <a:schemeClr val="tx1"/>
                </a:solidFill>
                <a:effectLst/>
                <a:latin typeface="Helvetica" pitchFamily="2" charset="0"/>
              </a:rPr>
              <a:t> Headquarters – </a:t>
            </a:r>
            <a:r>
              <a:rPr lang="en-US" dirty="0" err="1">
                <a:solidFill>
                  <a:schemeClr val="tx1"/>
                </a:solidFill>
                <a:effectLst/>
                <a:latin typeface="Helvetica" pitchFamily="2" charset="0"/>
              </a:rPr>
              <a:t>Heroica’s</a:t>
            </a:r>
            <a:r>
              <a:rPr lang="en-US" dirty="0">
                <a:solidFill>
                  <a:schemeClr val="tx1"/>
                </a:solidFill>
                <a:effectLst/>
                <a:latin typeface="Helvetica" pitchFamily="2" charset="0"/>
              </a:rPr>
              <a:t> dark avenger </a:t>
            </a:r>
            <a:r>
              <a:rPr lang="en-US" dirty="0" err="1">
                <a:solidFill>
                  <a:schemeClr val="tx1"/>
                </a:solidFill>
                <a:effectLst/>
                <a:latin typeface="Helvetica" pitchFamily="2" charset="0"/>
              </a:rPr>
              <a:t>KnightGuard</a:t>
            </a:r>
            <a:r>
              <a:rPr lang="en-US" dirty="0">
                <a:solidFill>
                  <a:schemeClr val="tx1"/>
                </a:solidFill>
                <a:effectLst/>
                <a:latin typeface="Helvetica" pitchFamily="2" charset="0"/>
              </a:rPr>
              <a:t> takes control of the vehicle and brings it to his headquarters.</a:t>
            </a:r>
          </a:p>
          <a:p>
            <a:r>
              <a:rPr lang="en-US" dirty="0">
                <a:solidFill>
                  <a:schemeClr val="tx1"/>
                </a:solidFill>
                <a:effectLst/>
                <a:latin typeface="Helvetica" pitchFamily="2" charset="0"/>
              </a:rPr>
              <a:t>Beat 3: Supervillain Takeover - Riders learn that the city is under attack from villains led by the evil David Samson, who takes over the vehicle.</a:t>
            </a:r>
          </a:p>
          <a:p>
            <a:r>
              <a:rPr lang="en-US" dirty="0">
                <a:solidFill>
                  <a:schemeClr val="tx1"/>
                </a:solidFill>
                <a:latin typeface="Helvetica" pitchFamily="2" charset="0"/>
              </a:rPr>
              <a:t>Beat 4: Race Through The City Streets - </a:t>
            </a:r>
            <a:r>
              <a:rPr lang="en-US" dirty="0">
                <a:solidFill>
                  <a:schemeClr val="tx1"/>
                </a:solidFill>
                <a:effectLst/>
                <a:latin typeface="Helvetica" pitchFamily="2" charset="0"/>
              </a:rPr>
              <a:t>Dozens of superheroes and villains battle on the streets and in the sky, the tour vehicle just barely avoiding several encounters as riders feel the heat of explosions and fiery blasts.</a:t>
            </a:r>
          </a:p>
          <a:p>
            <a:r>
              <a:rPr lang="en-US" dirty="0">
                <a:solidFill>
                  <a:schemeClr val="tx1"/>
                </a:solidFill>
                <a:latin typeface="Helvetica" pitchFamily="2" charset="0"/>
              </a:rPr>
              <a:t>Beat 5: </a:t>
            </a:r>
            <a:r>
              <a:rPr lang="en-US" dirty="0">
                <a:solidFill>
                  <a:schemeClr val="tx1"/>
                </a:solidFill>
                <a:effectLst/>
                <a:latin typeface="Helvetica" pitchFamily="2" charset="0"/>
              </a:rPr>
              <a:t>David Samson Secret Lair– David Samson attempts to mind control riders but </a:t>
            </a:r>
            <a:r>
              <a:rPr lang="en-US" dirty="0" err="1">
                <a:solidFill>
                  <a:schemeClr val="tx1"/>
                </a:solidFill>
                <a:effectLst/>
                <a:latin typeface="Helvetica" pitchFamily="2" charset="0"/>
              </a:rPr>
              <a:t>KnightGuard</a:t>
            </a:r>
            <a:r>
              <a:rPr lang="en-US" dirty="0">
                <a:solidFill>
                  <a:schemeClr val="tx1"/>
                </a:solidFill>
                <a:effectLst/>
                <a:latin typeface="Helvetica" pitchFamily="2" charset="0"/>
              </a:rPr>
              <a:t> arrives to save them just in time.</a:t>
            </a:r>
          </a:p>
          <a:p>
            <a:r>
              <a:rPr lang="en-US" dirty="0">
                <a:solidFill>
                  <a:schemeClr val="tx1"/>
                </a:solidFill>
                <a:latin typeface="Helvetica" pitchFamily="2" charset="0"/>
              </a:rPr>
              <a:t>Beat 6: Exterior Chase – Under Samson’s control, the vehicle </a:t>
            </a:r>
            <a:r>
              <a:rPr lang="en-US" dirty="0">
                <a:solidFill>
                  <a:schemeClr val="tx1"/>
                </a:solidFill>
                <a:effectLst/>
                <a:latin typeface="Helvetica" pitchFamily="2" charset="0"/>
              </a:rPr>
              <a:t>exits to the exterior of the attraction and speeds up intensely, banking and turning in the “thrill ride” portion of the attraction. They are saved just in time by </a:t>
            </a:r>
            <a:r>
              <a:rPr lang="en-US" dirty="0" err="1">
                <a:solidFill>
                  <a:schemeClr val="tx1"/>
                </a:solidFill>
                <a:effectLst/>
                <a:latin typeface="Helvetica" pitchFamily="2" charset="0"/>
              </a:rPr>
              <a:t>KnightGuard</a:t>
            </a:r>
            <a:r>
              <a:rPr lang="en-US" dirty="0">
                <a:solidFill>
                  <a:schemeClr val="tx1"/>
                </a:solidFill>
                <a:effectLst/>
                <a:latin typeface="Helvetica" pitchFamily="2" charset="0"/>
              </a:rPr>
              <a:t> regaining control of the vehicle.</a:t>
            </a:r>
          </a:p>
          <a:p>
            <a:r>
              <a:rPr lang="en-US" dirty="0">
                <a:solidFill>
                  <a:schemeClr val="tx1"/>
                </a:solidFill>
                <a:effectLst/>
                <a:latin typeface="Helvetica" pitchFamily="2" charset="0"/>
              </a:rPr>
              <a:t>Unloading: Consulate Vehicle Bay/Gift Shop Entrance</a:t>
            </a:r>
          </a:p>
          <a:p>
            <a:endParaRPr lang="en-US" dirty="0">
              <a:effectLst/>
              <a:latin typeface="Helvetica" pitchFamily="2" charset="0"/>
            </a:endParaRPr>
          </a:p>
        </p:txBody>
      </p:sp>
      <p:pic>
        <p:nvPicPr>
          <p:cNvPr id="5" name="Picture 4">
            <a:extLst>
              <a:ext uri="{FF2B5EF4-FFF2-40B4-BE49-F238E27FC236}">
                <a16:creationId xmlns:a16="http://schemas.microsoft.com/office/drawing/2014/main" id="{FCE66AE9-FD90-26D4-9D20-9D9B93E36BA9}"/>
              </a:ext>
            </a:extLst>
          </p:cNvPr>
          <p:cNvPicPr>
            <a:picLocks noChangeAspect="1"/>
          </p:cNvPicPr>
          <p:nvPr/>
        </p:nvPicPr>
        <p:blipFill>
          <a:blip r:embed="rId2"/>
          <a:stretch>
            <a:fillRect/>
          </a:stretch>
        </p:blipFill>
        <p:spPr>
          <a:xfrm>
            <a:off x="9201150" y="19166"/>
            <a:ext cx="2990850" cy="2109983"/>
          </a:xfrm>
          <a:prstGeom prst="rect">
            <a:avLst/>
          </a:prstGeom>
        </p:spPr>
      </p:pic>
    </p:spTree>
    <p:extLst>
      <p:ext uri="{BB962C8B-B14F-4D97-AF65-F5344CB8AC3E}">
        <p14:creationId xmlns:p14="http://schemas.microsoft.com/office/powerpoint/2010/main" val="5979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F7AD5-8D99-5BC7-E050-64FF52C17E14}"/>
              </a:ext>
            </a:extLst>
          </p:cNvPr>
          <p:cNvSpPr>
            <a:spLocks noGrp="1"/>
          </p:cNvSpPr>
          <p:nvPr>
            <p:ph type="title"/>
          </p:nvPr>
        </p:nvSpPr>
        <p:spPr>
          <a:xfrm>
            <a:off x="6480000" y="619200"/>
            <a:ext cx="4991961" cy="1477328"/>
          </a:xfrm>
        </p:spPr>
        <p:txBody>
          <a:bodyPr wrap="square" anchor="ctr">
            <a:normAutofit/>
          </a:bodyPr>
          <a:lstStyle/>
          <a:p>
            <a:r>
              <a:rPr lang="en-US" dirty="0"/>
              <a:t>Roller Coaster – Attack of the Brute</a:t>
            </a:r>
          </a:p>
        </p:txBody>
      </p:sp>
      <p:pic>
        <p:nvPicPr>
          <p:cNvPr id="4" name="Picture 3">
            <a:extLst>
              <a:ext uri="{FF2B5EF4-FFF2-40B4-BE49-F238E27FC236}">
                <a16:creationId xmlns:a16="http://schemas.microsoft.com/office/drawing/2014/main" id="{37CE5A6E-D767-3DE1-0BC7-B0A48278676F}"/>
              </a:ext>
            </a:extLst>
          </p:cNvPr>
          <p:cNvPicPr>
            <a:picLocks noChangeAspect="1"/>
          </p:cNvPicPr>
          <p:nvPr/>
        </p:nvPicPr>
        <p:blipFill rotWithShape="1">
          <a:blip r:embed="rId2"/>
          <a:srcRect r="-3" b="6485"/>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953D7DAE-963B-1F8A-502C-5257E9FEAF8C}"/>
              </a:ext>
            </a:extLst>
          </p:cNvPr>
          <p:cNvSpPr>
            <a:spLocks noGrp="1"/>
          </p:cNvSpPr>
          <p:nvPr>
            <p:ph idx="1"/>
          </p:nvPr>
        </p:nvSpPr>
        <p:spPr>
          <a:xfrm>
            <a:off x="6480000" y="1943100"/>
            <a:ext cx="4991962" cy="4672013"/>
          </a:xfrm>
        </p:spPr>
        <p:txBody>
          <a:bodyPr>
            <a:normAutofit/>
          </a:bodyPr>
          <a:lstStyle/>
          <a:p>
            <a:pPr marL="0" indent="0">
              <a:lnSpc>
                <a:spcPct val="110000"/>
              </a:lnSpc>
              <a:buNone/>
            </a:pPr>
            <a:r>
              <a:rPr lang="en-US" sz="1600" b="1" dirty="0">
                <a:effectLst/>
                <a:latin typeface="Helvetica" pitchFamily="2" charset="0"/>
              </a:rPr>
              <a:t>Logline</a:t>
            </a:r>
            <a:r>
              <a:rPr lang="en-US" sz="1600" dirty="0">
                <a:effectLst/>
                <a:latin typeface="Helvetica" pitchFamily="2" charset="0"/>
              </a:rPr>
              <a:t>: Survive an attack from </a:t>
            </a:r>
            <a:r>
              <a:rPr lang="en-US" sz="1600" dirty="0" err="1">
                <a:effectLst/>
                <a:latin typeface="Helvetica" pitchFamily="2" charset="0"/>
              </a:rPr>
              <a:t>Heroica’s</a:t>
            </a:r>
            <a:r>
              <a:rPr lang="en-US" sz="1600" dirty="0">
                <a:effectLst/>
                <a:latin typeface="Helvetica" pitchFamily="2" charset="0"/>
              </a:rPr>
              <a:t> most destructive monster – The Brute – in a twisting, turning, upside-downing roller coaster of a ride!</a:t>
            </a:r>
          </a:p>
          <a:p>
            <a:pPr marL="0" indent="0">
              <a:lnSpc>
                <a:spcPct val="110000"/>
              </a:lnSpc>
              <a:buNone/>
            </a:pPr>
            <a:r>
              <a:rPr lang="en-US" sz="1600" b="1" dirty="0">
                <a:effectLst/>
                <a:latin typeface="Helvetica" pitchFamily="2" charset="0"/>
              </a:rPr>
              <a:t>Synopsis</a:t>
            </a:r>
            <a:r>
              <a:rPr lang="en-US" sz="1600" dirty="0">
                <a:effectLst/>
                <a:latin typeface="Helvetica" pitchFamily="2" charset="0"/>
              </a:rPr>
              <a:t>: Visitors to </a:t>
            </a:r>
            <a:r>
              <a:rPr lang="en-US" sz="1600" dirty="0" err="1">
                <a:effectLst/>
                <a:latin typeface="Helvetica" pitchFamily="2" charset="0"/>
              </a:rPr>
              <a:t>Heroica</a:t>
            </a:r>
            <a:r>
              <a:rPr lang="en-US" sz="1600" dirty="0">
                <a:effectLst/>
                <a:latin typeface="Helvetica" pitchFamily="2" charset="0"/>
              </a:rPr>
              <a:t> will experience first-hand what it’s like when the mindless monster known only as the Brute attacks the city! In an attempt to evacuate the beast’s downtown rampage, guests will board an air-tram to bring them to safety in another part of the city. However, just as the tram is about to depart, the Brute strikes, grabbing the vehicle and tossing it high in the air. A last-minute rescue from </a:t>
            </a:r>
            <a:r>
              <a:rPr lang="en-US" sz="1600" dirty="0" err="1">
                <a:effectLst/>
                <a:latin typeface="Helvetica" pitchFamily="2" charset="0"/>
              </a:rPr>
              <a:t>LazerBlast</a:t>
            </a:r>
            <a:r>
              <a:rPr lang="en-US" sz="1600" dirty="0">
                <a:effectLst/>
                <a:latin typeface="Helvetica" pitchFamily="2" charset="0"/>
              </a:rPr>
              <a:t> leads to a high-flying battle between the two titans, with the tram caught in the middle as it swoops, swerves, and dives to avoid becoming collateral damage!</a:t>
            </a:r>
          </a:p>
        </p:txBody>
      </p:sp>
    </p:spTree>
    <p:extLst>
      <p:ext uri="{BB962C8B-B14F-4D97-AF65-F5344CB8AC3E}">
        <p14:creationId xmlns:p14="http://schemas.microsoft.com/office/powerpoint/2010/main" val="262496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7AD5-8D99-5BC7-E050-64FF52C17E14}"/>
              </a:ext>
            </a:extLst>
          </p:cNvPr>
          <p:cNvSpPr>
            <a:spLocks noGrp="1"/>
          </p:cNvSpPr>
          <p:nvPr>
            <p:ph type="title"/>
          </p:nvPr>
        </p:nvSpPr>
        <p:spPr/>
        <p:txBody>
          <a:bodyPr/>
          <a:lstStyle/>
          <a:p>
            <a:r>
              <a:rPr lang="en-US" dirty="0"/>
              <a:t>Roller Coaster – Attack of the Brute</a:t>
            </a:r>
          </a:p>
        </p:txBody>
      </p:sp>
      <p:sp>
        <p:nvSpPr>
          <p:cNvPr id="3" name="Content Placeholder 2">
            <a:extLst>
              <a:ext uri="{FF2B5EF4-FFF2-40B4-BE49-F238E27FC236}">
                <a16:creationId xmlns:a16="http://schemas.microsoft.com/office/drawing/2014/main" id="{953D7DAE-963B-1F8A-502C-5257E9FEAF8C}"/>
              </a:ext>
            </a:extLst>
          </p:cNvPr>
          <p:cNvSpPr>
            <a:spLocks noGrp="1"/>
          </p:cNvSpPr>
          <p:nvPr>
            <p:ph idx="1"/>
          </p:nvPr>
        </p:nvSpPr>
        <p:spPr>
          <a:xfrm>
            <a:off x="720000" y="1382888"/>
            <a:ext cx="10728325" cy="5475112"/>
          </a:xfrm>
        </p:spPr>
        <p:txBody>
          <a:bodyPr>
            <a:normAutofit fontScale="70000" lnSpcReduction="20000"/>
          </a:bodyPr>
          <a:lstStyle/>
          <a:p>
            <a:pPr marL="0" indent="0">
              <a:buNone/>
            </a:pPr>
            <a:r>
              <a:rPr lang="en-US" b="1" u="sng" dirty="0">
                <a:effectLst/>
                <a:latin typeface="Helvetica" pitchFamily="2" charset="0"/>
              </a:rPr>
              <a:t>Ride Script</a:t>
            </a:r>
          </a:p>
          <a:p>
            <a:pPr marL="0" marR="0" indent="0">
              <a:lnSpc>
                <a:spcPct val="115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air-tram pulls out of the loading dock and proceeds slowly up the first incline as on-ride audio plays over dramatic music:</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Announcer: </a:t>
            </a:r>
            <a:r>
              <a:rPr lang="en-US" sz="1800" i="1" dirty="0">
                <a:effectLst/>
                <a:latin typeface="Times New Roman" panose="02020603050405020304" pitchFamily="18" charset="0"/>
                <a:ea typeface="Times New Roman" panose="02020603050405020304" pitchFamily="18" charset="0"/>
              </a:rPr>
              <a:t>Thank you for riding </a:t>
            </a:r>
            <a:r>
              <a:rPr lang="en-US" sz="1800" i="1" dirty="0" err="1">
                <a:effectLst/>
                <a:latin typeface="Times New Roman" panose="02020603050405020304" pitchFamily="18" charset="0"/>
                <a:ea typeface="Times New Roman" panose="02020603050405020304" pitchFamily="18" charset="0"/>
              </a:rPr>
              <a:t>Heroica</a:t>
            </a:r>
            <a:r>
              <a:rPr lang="en-US" sz="1800" i="1" dirty="0">
                <a:effectLst/>
                <a:latin typeface="Times New Roman" panose="02020603050405020304" pitchFamily="18" charset="0"/>
                <a:ea typeface="Times New Roman" panose="02020603050405020304" pitchFamily="18" charset="0"/>
              </a:rPr>
              <a:t> Air-Tram. Our next stop will be— </a:t>
            </a:r>
            <a:r>
              <a:rPr lang="en-US" sz="1800" dirty="0">
                <a:effectLst/>
                <a:latin typeface="Times New Roman" panose="02020603050405020304" pitchFamily="18" charset="0"/>
                <a:ea typeface="Times New Roman" panose="02020603050405020304" pitchFamily="18" charset="0"/>
              </a:rPr>
              <a:t>[Static interrupts the announcement as </a:t>
            </a: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breaks in.]</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Your next stop will be anywhere but here, as fast as you can get there! The Brute’s turned his attention to this station, and now he’s— </a:t>
            </a:r>
            <a:r>
              <a:rPr lang="en-US" sz="1800" dirty="0">
                <a:effectLst/>
                <a:latin typeface="Times New Roman" panose="02020603050405020304" pitchFamily="18" charset="0"/>
                <a:ea typeface="Times New Roman" panose="02020603050405020304" pitchFamily="18" charset="0"/>
              </a:rPr>
              <a:t>[The air-tram slowly rolls backwards now, as if being pulled.] </a:t>
            </a:r>
            <a:r>
              <a:rPr lang="en-US" sz="1800" i="1" dirty="0">
                <a:effectLst/>
                <a:latin typeface="Times New Roman" panose="02020603050405020304" pitchFamily="18" charset="0"/>
                <a:ea typeface="Times New Roman" panose="02020603050405020304" pitchFamily="18" charset="0"/>
              </a:rPr>
              <a:t>Oh no. Everyone, please remain calm. The Brute has . . . well, he’s caught onto your air-tram and it looks like he’s . . . </a:t>
            </a:r>
            <a:r>
              <a:rPr lang="en-US" sz="1800" dirty="0">
                <a:effectLst/>
                <a:latin typeface="Times New Roman" panose="02020603050405020304" pitchFamily="18" charset="0"/>
                <a:ea typeface="Times New Roman" panose="02020603050405020304" pitchFamily="18" charset="0"/>
              </a:rPr>
              <a:t>[The car stops and the music cuts out.] </a:t>
            </a:r>
            <a:r>
              <a:rPr lang="en-US" sz="1800" i="1" dirty="0">
                <a:effectLst/>
                <a:latin typeface="Times New Roman" panose="02020603050405020304" pitchFamily="18" charset="0"/>
                <a:ea typeface="Times New Roman" panose="02020603050405020304" pitchFamily="18" charset="0"/>
              </a:rPr>
              <a:t>Yeah, he’s </a:t>
            </a:r>
            <a:r>
              <a:rPr lang="en-US" sz="1800" i="1" dirty="0" err="1">
                <a:effectLst/>
                <a:latin typeface="Times New Roman" panose="02020603050405020304" pitchFamily="18" charset="0"/>
                <a:ea typeface="Times New Roman" panose="02020603050405020304" pitchFamily="18" charset="0"/>
              </a:rPr>
              <a:t>gonna</a:t>
            </a:r>
            <a:r>
              <a:rPr lang="en-US" sz="1800" i="1" dirty="0">
                <a:effectLst/>
                <a:latin typeface="Times New Roman" panose="02020603050405020304" pitchFamily="18" charset="0"/>
                <a:ea typeface="Times New Roman" panose="02020603050405020304" pitchFamily="18" charset="0"/>
              </a:rPr>
              <a:t> throw you.</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air-tram launches into the first hill as music and </a:t>
            </a:r>
            <a:r>
              <a:rPr lang="en-US" sz="1800" b="1" dirty="0" err="1">
                <a:effectLst/>
                <a:latin typeface="Times New Roman" panose="02020603050405020304" pitchFamily="18" charset="0"/>
                <a:ea typeface="Times New Roman" panose="02020603050405020304" pitchFamily="18" charset="0"/>
              </a:rPr>
              <a:t>LazerBlast</a:t>
            </a:r>
            <a:r>
              <a:rPr lang="en-US" sz="1800" dirty="0" err="1">
                <a:effectLst/>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 dialogue play from onboard audio.</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I’m going to create some heated updrafts to soften your fall, but hang tight, this’ll be bumpy ride!</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air-tram maneuvers through the first series of loops/drops. The on-ride audio features dramatic music as the sounds of a battle between </a:t>
            </a:r>
            <a:r>
              <a:rPr lang="en-US" sz="1800" b="1" dirty="0">
                <a:effectLst/>
                <a:latin typeface="Times New Roman" panose="02020603050405020304" pitchFamily="18" charset="0"/>
                <a:ea typeface="Times New Roman" panose="02020603050405020304" pitchFamily="18" charset="0"/>
              </a:rPr>
              <a:t>Brute </a:t>
            </a:r>
            <a:r>
              <a:rPr lang="en-US" sz="1800" dirty="0">
                <a:effectLst/>
                <a:latin typeface="Times New Roman" panose="02020603050405020304" pitchFamily="18" charset="0"/>
                <a:ea typeface="Times New Roman" panose="02020603050405020304" pitchFamily="18" charset="0"/>
              </a:rPr>
              <a:t>and </a:t>
            </a: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(energy blasts, explosions, snarling, etc.)</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play out, ending with </a:t>
            </a:r>
            <a:r>
              <a:rPr lang="en-US" sz="1800" dirty="0" err="1">
                <a:effectLst/>
                <a:latin typeface="Times New Roman" panose="02020603050405020304" pitchFamily="18" charset="0"/>
                <a:ea typeface="Times New Roman" panose="02020603050405020304" pitchFamily="18" charset="0"/>
              </a:rPr>
              <a:t>LazerBlast</a:t>
            </a:r>
            <a:r>
              <a:rPr lang="en-US" sz="1800" dirty="0">
                <a:effectLst/>
                <a:latin typeface="Times New Roman" panose="02020603050405020304" pitchFamily="18" charset="0"/>
                <a:ea typeface="Times New Roman" panose="02020603050405020304" pitchFamily="18" charset="0"/>
              </a:rPr>
              <a:t> shouting:</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Wait, I’ve been trying to blast this guy with energy, but maybe I should try to absorb it from him!</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battle sounds continue, ending with a shout of triumph from </a:t>
            </a: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as the air-tram rounds the final corner on its return to the unloading area.</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Just before the unloading area is an animatronic or projection of </a:t>
            </a: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standing over an unconscious </a:t>
            </a:r>
            <a:r>
              <a:rPr lang="en-US" sz="1800" b="1" dirty="0">
                <a:effectLst/>
                <a:latin typeface="Times New Roman" panose="02020603050405020304" pitchFamily="18" charset="0"/>
                <a:ea typeface="Times New Roman" panose="02020603050405020304" pitchFamily="18" charset="0"/>
              </a:rPr>
              <a:t>Brute</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b="1" dirty="0" err="1">
                <a:effectLst/>
                <a:latin typeface="Times New Roman" panose="02020603050405020304" pitchFamily="18" charset="0"/>
                <a:ea typeface="Times New Roman" panose="02020603050405020304" pitchFamily="18" charset="0"/>
              </a:rPr>
              <a:t>LazerBlast</a:t>
            </a:r>
            <a:r>
              <a:rPr lang="en-US" sz="1800" b="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Well, folks, we didn’t get you evacuated . . . but it looks like that air-tram really </a:t>
            </a:r>
            <a:r>
              <a:rPr lang="en-US" sz="1800" dirty="0">
                <a:effectLst/>
                <a:latin typeface="Times New Roman" panose="02020603050405020304" pitchFamily="18" charset="0"/>
                <a:ea typeface="Times New Roman" panose="02020603050405020304" pitchFamily="18" charset="0"/>
              </a:rPr>
              <a:t>can </a:t>
            </a:r>
            <a:r>
              <a:rPr lang="en-US" sz="1800" i="1" dirty="0">
                <a:effectLst/>
                <a:latin typeface="Times New Roman" panose="02020603050405020304" pitchFamily="18" charset="0"/>
                <a:ea typeface="Times New Roman" panose="02020603050405020304" pitchFamily="18" charset="0"/>
              </a:rPr>
              <a:t>survive everything they say it does. Now let me get this guy secured before he somehow slips away. Again.</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air-tram pulls into the unloading area and guests exit.</a:t>
            </a:r>
            <a:r>
              <a:rPr lang="en-US" sz="1800" dirty="0">
                <a:effectLst/>
                <a:latin typeface="Arial" panose="020B0604020202020204" pitchFamily="34" charset="0"/>
                <a:ea typeface="Arial" panose="020B0604020202020204" pitchFamily="34" charset="0"/>
              </a:rPr>
              <a:t> </a:t>
            </a:r>
          </a:p>
          <a:p>
            <a:pPr marL="0" indent="0">
              <a:buNone/>
            </a:pPr>
            <a:endParaRPr lang="en-US" b="1" dirty="0">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p>
        </p:txBody>
      </p:sp>
      <p:pic>
        <p:nvPicPr>
          <p:cNvPr id="4" name="Picture 3">
            <a:extLst>
              <a:ext uri="{FF2B5EF4-FFF2-40B4-BE49-F238E27FC236}">
                <a16:creationId xmlns:a16="http://schemas.microsoft.com/office/drawing/2014/main" id="{54C13956-AEF6-D371-1134-0A12AE5BB2E1}"/>
              </a:ext>
            </a:extLst>
          </p:cNvPr>
          <p:cNvPicPr>
            <a:picLocks noChangeAspect="1"/>
          </p:cNvPicPr>
          <p:nvPr/>
        </p:nvPicPr>
        <p:blipFill>
          <a:blip r:embed="rId2"/>
          <a:stretch>
            <a:fillRect/>
          </a:stretch>
        </p:blipFill>
        <p:spPr>
          <a:xfrm>
            <a:off x="9558338" y="0"/>
            <a:ext cx="2633662" cy="2074460"/>
          </a:xfrm>
          <a:prstGeom prst="rect">
            <a:avLst/>
          </a:prstGeom>
        </p:spPr>
      </p:pic>
    </p:spTree>
    <p:extLst>
      <p:ext uri="{BB962C8B-B14F-4D97-AF65-F5344CB8AC3E}">
        <p14:creationId xmlns:p14="http://schemas.microsoft.com/office/powerpoint/2010/main" val="3137936341"/>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1287</TotalTime>
  <Words>2274</Words>
  <Application>Microsoft Macintosh PowerPoint</Application>
  <PresentationFormat>Widescreen</PresentationFormat>
  <Paragraphs>164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Helvetica</vt:lpstr>
      <vt:lpstr>Rockwell Nova Light</vt:lpstr>
      <vt:lpstr>The Hand Extrablack</vt:lpstr>
      <vt:lpstr>Times New Roman</vt:lpstr>
      <vt:lpstr>BlobVTI</vt:lpstr>
      <vt:lpstr>Heroica  (story beats/highlights)</vt:lpstr>
      <vt:lpstr>Overarching Story/Theme</vt:lpstr>
      <vt:lpstr>Characters - Heroes</vt:lpstr>
      <vt:lpstr>Characters - Villains</vt:lpstr>
      <vt:lpstr>E-Ticket Dark Ride – The Hero’s Journey</vt:lpstr>
      <vt:lpstr>E-Ticket Dark Ride – The Hero’s Journey</vt:lpstr>
      <vt:lpstr>E-Ticket Dark Ride – The Hero’s Journey</vt:lpstr>
      <vt:lpstr>Roller Coaster – Attack of the Brute</vt:lpstr>
      <vt:lpstr>Roller Coaster – Attack of the Brute</vt:lpstr>
      <vt:lpstr>Flat Ride – Sparklebreath Spinners</vt:lpstr>
      <vt:lpstr>Flat Ride – Sparklebreath Spinners</vt:lpstr>
      <vt:lpstr>Daytime Live Stage Show – Everyone Can Be A Superhero</vt:lpstr>
      <vt:lpstr>Nighttime Spectacular – Fire In The Sky</vt:lpstr>
      <vt:lpstr>List of Heroica Stores</vt:lpstr>
      <vt:lpstr>List of Heroica Restaurants</vt:lpstr>
      <vt:lpstr>Flavor Text – Plaques Throughout 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Heroica</dc:title>
  <dc:creator>Andrew Friedenthal</dc:creator>
  <cp:lastModifiedBy>Andrew Friedenthal</cp:lastModifiedBy>
  <cp:revision>23</cp:revision>
  <dcterms:created xsi:type="dcterms:W3CDTF">2024-01-22T05:09:30Z</dcterms:created>
  <dcterms:modified xsi:type="dcterms:W3CDTF">2024-04-19T23:04:14Z</dcterms:modified>
</cp:coreProperties>
</file>